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895" autoAdjust="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360">
          <a:solidFill>
            <a:srgbClr val="878787"/>
          </a:solidFill>
          <a:round/>
        </a:ln>
      </c:spPr>
    </c:floor>
    <c:backWall>
      <c:spPr>
        <a:noFill/>
        <a:ln w="9360">
          <a:solidFill>
            <a:srgbClr val="878787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135092556124458"/>
          <c:y val="5.1445864156018803E-2"/>
          <c:w val="0.84222134698700302"/>
          <c:h val="0.68476798924008164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4F81BD"/>
            </a:solidFill>
            <a:ln>
              <a:noFill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49,0</a:t>
                    </a:r>
                    <a:endParaRPr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smtClean="0"/>
                      <a:t>3.</a:t>
                    </a:r>
                    <a:r>
                      <a:rPr lang="ru-RU" smtClean="0"/>
                      <a:t>3</a:t>
                    </a:r>
                    <a:endParaRPr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47,7</a:t>
                    </a:r>
                    <a:endParaRPr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n-US"/>
                </a:pPr>
                <a:endParaRPr lang="ru-RU"/>
              </a:p>
            </c:txPr>
            <c:showVal val="1"/>
          </c:dLbls>
          <c:cat>
            <c:strRef>
              <c:f>categories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51.6</c:v>
                </c:pt>
                <c:pt idx="1">
                  <c:v>3.6</c:v>
                </c:pt>
                <c:pt idx="2">
                  <c:v>44.8</c:v>
                </c:pt>
              </c:numCache>
            </c:numRef>
          </c:val>
        </c:ser>
        <c:shape val="cylinder"/>
        <c:axId val="100190848"/>
        <c:axId val="100487936"/>
        <c:axId val="0"/>
      </c:bar3DChart>
      <c:catAx>
        <c:axId val="100190848"/>
        <c:scaling>
          <c:orientation val="minMax"/>
        </c:scaling>
        <c:axPos val="b"/>
        <c:numFmt formatCode="dd\.mm\.yyyy" sourceLinked="1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lang="en-US" sz="1000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ru-RU"/>
          </a:p>
        </c:txPr>
        <c:crossAx val="100487936"/>
        <c:crosses val="autoZero"/>
        <c:auto val="1"/>
        <c:lblAlgn val="ctr"/>
        <c:lblOffset val="100"/>
      </c:catAx>
      <c:valAx>
        <c:axId val="100487936"/>
        <c:scaling>
          <c:orientation val="minMax"/>
        </c:scaling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lang="en-US" sz="1000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ru-RU"/>
          </a:p>
        </c:txPr>
        <c:crossAx val="100190848"/>
        <c:crosses val="autoZero"/>
        <c:crossBetween val="between"/>
      </c:valAx>
      <c:spPr>
        <a:noFill/>
        <a:ln w="9360">
          <a:solidFill>
            <a:srgbClr val="878787"/>
          </a:solidFill>
          <a:round/>
        </a:ln>
      </c:spPr>
    </c:plotArea>
    <c:plotVisOnly val="1"/>
    <c:dispBlanksAs val="gap"/>
  </c:chart>
  <c:spPr>
    <a:noFill/>
    <a:ln>
      <a:noFill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Рисунок 34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Рисунок 35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2" name="Рисунок 71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3" name="Рисунок 72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9" name="Рисунок 108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0" name="Рисунок 109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8" name="Рисунок 147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49" name="Рисунок 148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0" y="0"/>
            <a:ext cx="9141840" cy="68558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0" y="0"/>
            <a:ext cx="9141840" cy="68558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0" y="0"/>
            <a:ext cx="9141840" cy="68558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 hidden="1"/>
          <p:cNvSpPr/>
          <p:nvPr/>
        </p:nvSpPr>
        <p:spPr>
          <a:xfrm>
            <a:off x="0" y="0"/>
            <a:ext cx="9141840" cy="68558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2"/>
          <p:cNvSpPr/>
          <p:nvPr/>
        </p:nvSpPr>
        <p:spPr>
          <a:xfrm>
            <a:off x="0" y="0"/>
            <a:ext cx="9141840" cy="68558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CustomShape 3"/>
          <p:cNvSpPr/>
          <p:nvPr/>
        </p:nvSpPr>
        <p:spPr>
          <a:xfrm>
            <a:off x="123480" y="73080"/>
            <a:ext cx="8821800" cy="8391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514440" y="534528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2"/>
          <p:cNvSpPr/>
          <p:nvPr/>
        </p:nvSpPr>
        <p:spPr>
          <a:xfrm>
            <a:off x="500034" y="428604"/>
            <a:ext cx="8227440" cy="115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 dirty="0"/>
          </a:p>
        </p:txBody>
      </p:sp>
      <p:sp>
        <p:nvSpPr>
          <p:cNvPr id="191" name="CustomShape 3"/>
          <p:cNvSpPr/>
          <p:nvPr/>
        </p:nvSpPr>
        <p:spPr>
          <a:xfrm>
            <a:off x="571472" y="2122560"/>
            <a:ext cx="8087608" cy="1092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80000"/>
              </a:lnSpc>
            </a:pPr>
            <a:r>
              <a:rPr lang="ru-RU" sz="2000" strike="noStrike" spc="-1" dirty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подготовлен на основании </a:t>
            </a:r>
            <a:r>
              <a:rPr lang="ru-RU" sz="2000" spc="-1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проекта </a:t>
            </a:r>
            <a:r>
              <a:rPr lang="ru-RU" sz="2000" strike="noStrike" spc="-1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решения </a:t>
            </a:r>
            <a:r>
              <a:rPr lang="ru-RU" sz="2000" strike="noStrike" spc="-1" dirty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Собрания депутатов </a:t>
            </a:r>
            <a:r>
              <a:rPr lang="ru-RU" sz="2000" strike="noStrike" spc="-1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2000" strike="noStrike" spc="-1" dirty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 от </a:t>
            </a:r>
            <a:r>
              <a:rPr lang="ru-RU" sz="2000" strike="noStrike" spc="-1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15.11.2018 № 99 </a:t>
            </a:r>
            <a:r>
              <a:rPr lang="ru-RU" sz="2000" strike="noStrike" spc="-1" dirty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«О бюджете </a:t>
            </a:r>
            <a:r>
              <a:rPr lang="ru-RU" sz="2000" strike="noStrike" spc="-1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 </a:t>
            </a:r>
            <a:r>
              <a:rPr lang="ru-RU" sz="2000" strike="noStrike" spc="-1" dirty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 Сальского</a:t>
            </a:r>
            <a:r>
              <a:rPr lang="ru-RU" sz="2000" strike="noStrike" spc="-4" dirty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strike="noStrike" spc="-1" dirty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района на </a:t>
            </a:r>
            <a:r>
              <a:rPr lang="ru-RU" sz="2000" strike="noStrike" spc="-1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2019 </a:t>
            </a:r>
            <a:r>
              <a:rPr lang="ru-RU" sz="2000" strike="noStrike" spc="-18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 и на плановый период </a:t>
            </a:r>
            <a:r>
              <a:rPr lang="ru-RU" sz="2000" strike="noStrike" spc="-18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2020 </a:t>
            </a:r>
            <a:r>
              <a:rPr lang="ru-RU" sz="2000" strike="noStrike" spc="-18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 </a:t>
            </a:r>
            <a:r>
              <a:rPr lang="ru-RU" sz="2000" strike="noStrike" spc="-18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2021 </a:t>
            </a:r>
            <a:r>
              <a:rPr lang="ru-RU" sz="2000" strike="noStrike" spc="-18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годов</a:t>
            </a:r>
            <a:r>
              <a:rPr lang="ru-RU" sz="2000" strike="noStrike" spc="-4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»</a:t>
            </a:r>
            <a:endParaRPr/>
          </a:p>
        </p:txBody>
      </p:sp>
      <p:sp>
        <p:nvSpPr>
          <p:cNvPr id="192" name="CustomShape 4"/>
          <p:cNvSpPr/>
          <p:nvPr/>
        </p:nvSpPr>
        <p:spPr>
          <a:xfrm>
            <a:off x="-720" y="720"/>
            <a:ext cx="360" cy="36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1524" y="0"/>
                </a:moveTo>
                <a:lnTo>
                  <a:pt x="0" y="0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5"/>
          <p:cNvSpPr/>
          <p:nvPr/>
        </p:nvSpPr>
        <p:spPr>
          <a:xfrm>
            <a:off x="720" y="0"/>
            <a:ext cx="360" cy="360"/>
          </a:xfrm>
          <a:custGeom>
            <a:avLst/>
            <a:gdLst/>
            <a:ahLst/>
            <a:cxnLst/>
            <a:rect l="l" t="t" r="r" b="b"/>
            <a:pathLst>
              <a:path h="1905">
                <a:moveTo>
                  <a:pt x="-889" y="761"/>
                </a:moveTo>
                <a:lnTo>
                  <a:pt x="889" y="761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6" name="Picture 2" descr="C:\Documents and Settings\User\Рабочий стол\Новая папка333333\DSCN12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214662"/>
            <a:ext cx="7572428" cy="36433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749880" y="151560"/>
            <a:ext cx="738288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32920" indent="-218880">
              <a:lnSpc>
                <a:spcPct val="101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Структура расходов 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проекта </a:t>
            </a:r>
            <a:r>
              <a:rPr lang="ru-RU" sz="1800" b="1" strike="noStrike" spc="-4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бюджета Ивановского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800" b="1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сельского</a:t>
            </a:r>
            <a:r>
              <a:rPr lang="ru-RU" sz="1800" b="1" strike="noStrike" spc="-29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поселения  Сальского района по программному принципу </a:t>
            </a: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2019</a:t>
            </a:r>
            <a:r>
              <a:rPr lang="ru-RU" sz="1800" b="1" strike="noStrike" spc="-273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1" strike="noStrike" spc="-1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</a:t>
            </a:r>
            <a:endParaRPr/>
          </a:p>
        </p:txBody>
      </p:sp>
      <p:sp>
        <p:nvSpPr>
          <p:cNvPr id="343" name="CustomShape 2"/>
          <p:cNvSpPr/>
          <p:nvPr/>
        </p:nvSpPr>
        <p:spPr>
          <a:xfrm>
            <a:off x="395640" y="1475640"/>
            <a:ext cx="502200" cy="4687920"/>
          </a:xfrm>
          <a:custGeom>
            <a:avLst/>
            <a:gdLst/>
            <a:ahLst/>
            <a:cxnLst/>
            <a:rect l="l" t="t" r="r" b="b"/>
            <a:pathLst>
              <a:path w="504190" h="4690110">
                <a:moveTo>
                  <a:pt x="0" y="0"/>
                </a:moveTo>
                <a:lnTo>
                  <a:pt x="0" y="4626559"/>
                </a:lnTo>
                <a:lnTo>
                  <a:pt x="9001" y="4643308"/>
                </a:lnTo>
                <a:lnTo>
                  <a:pt x="73812" y="4671110"/>
                </a:lnTo>
                <a:lnTo>
                  <a:pt x="124817" y="4680962"/>
                </a:lnTo>
                <a:lnTo>
                  <a:pt x="185020" y="4687313"/>
                </a:lnTo>
                <a:lnTo>
                  <a:pt x="252018" y="4689563"/>
                </a:lnTo>
                <a:lnTo>
                  <a:pt x="319018" y="4687313"/>
                </a:lnTo>
                <a:lnTo>
                  <a:pt x="379223" y="4680962"/>
                </a:lnTo>
                <a:lnTo>
                  <a:pt x="430231" y="4671110"/>
                </a:lnTo>
                <a:lnTo>
                  <a:pt x="469640" y="4658359"/>
                </a:lnTo>
                <a:lnTo>
                  <a:pt x="504050" y="4626559"/>
                </a:lnTo>
                <a:lnTo>
                  <a:pt x="504050" y="62992"/>
                </a:lnTo>
                <a:lnTo>
                  <a:pt x="252018" y="62992"/>
                </a:lnTo>
                <a:lnTo>
                  <a:pt x="185020" y="60742"/>
                </a:lnTo>
                <a:lnTo>
                  <a:pt x="124817" y="54393"/>
                </a:lnTo>
                <a:lnTo>
                  <a:pt x="73812" y="44545"/>
                </a:lnTo>
                <a:lnTo>
                  <a:pt x="34406" y="31797"/>
                </a:lnTo>
                <a:lnTo>
                  <a:pt x="9001" y="16748"/>
                </a:lnTo>
                <a:lnTo>
                  <a:pt x="0" y="0"/>
                </a:lnTo>
                <a:close/>
                <a:moveTo>
                  <a:pt x="504050" y="0"/>
                </a:moveTo>
                <a:lnTo>
                  <a:pt x="469640" y="31797"/>
                </a:lnTo>
                <a:lnTo>
                  <a:pt x="430231" y="44545"/>
                </a:lnTo>
                <a:lnTo>
                  <a:pt x="379223" y="54393"/>
                </a:lnTo>
                <a:lnTo>
                  <a:pt x="319018" y="60742"/>
                </a:lnTo>
                <a:lnTo>
                  <a:pt x="252018" y="62992"/>
                </a:lnTo>
                <a:lnTo>
                  <a:pt x="504050" y="62992"/>
                </a:lnTo>
                <a:lnTo>
                  <a:pt x="504050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3"/>
          <p:cNvSpPr/>
          <p:nvPr/>
        </p:nvSpPr>
        <p:spPr>
          <a:xfrm>
            <a:off x="395640" y="1412640"/>
            <a:ext cx="502200" cy="124200"/>
          </a:xfrm>
          <a:custGeom>
            <a:avLst/>
            <a:gdLst/>
            <a:ahLst/>
            <a:cxnLst/>
            <a:rect l="l" t="t" r="r" b="b"/>
            <a:pathLst>
              <a:path w="504190" h="126365">
                <a:moveTo>
                  <a:pt x="252018" y="0"/>
                </a:moveTo>
                <a:lnTo>
                  <a:pt x="185020" y="2249"/>
                </a:lnTo>
                <a:lnTo>
                  <a:pt x="124817" y="8598"/>
                </a:lnTo>
                <a:lnTo>
                  <a:pt x="73812" y="18446"/>
                </a:lnTo>
                <a:lnTo>
                  <a:pt x="34406" y="31194"/>
                </a:lnTo>
                <a:lnTo>
                  <a:pt x="0" y="62991"/>
                </a:lnTo>
                <a:lnTo>
                  <a:pt x="9001" y="79740"/>
                </a:lnTo>
                <a:lnTo>
                  <a:pt x="73812" y="107537"/>
                </a:lnTo>
                <a:lnTo>
                  <a:pt x="124817" y="117385"/>
                </a:lnTo>
                <a:lnTo>
                  <a:pt x="185020" y="123734"/>
                </a:lnTo>
                <a:lnTo>
                  <a:pt x="252018" y="125984"/>
                </a:lnTo>
                <a:lnTo>
                  <a:pt x="319018" y="123734"/>
                </a:lnTo>
                <a:lnTo>
                  <a:pt x="379223" y="117385"/>
                </a:lnTo>
                <a:lnTo>
                  <a:pt x="430231" y="107537"/>
                </a:lnTo>
                <a:lnTo>
                  <a:pt x="469640" y="94789"/>
                </a:lnTo>
                <a:lnTo>
                  <a:pt x="504050" y="62991"/>
                </a:lnTo>
                <a:lnTo>
                  <a:pt x="495047" y="46243"/>
                </a:lnTo>
                <a:lnTo>
                  <a:pt x="430231" y="18446"/>
                </a:lnTo>
                <a:lnTo>
                  <a:pt x="379223" y="8598"/>
                </a:lnTo>
                <a:lnTo>
                  <a:pt x="319018" y="2249"/>
                </a:lnTo>
                <a:lnTo>
                  <a:pt x="252018" y="0"/>
                </a:lnTo>
                <a:close/>
              </a:path>
            </a:pathLst>
          </a:custGeom>
          <a:solidFill>
            <a:srgbClr val="F6C68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4"/>
          <p:cNvSpPr/>
          <p:nvPr/>
        </p:nvSpPr>
        <p:spPr>
          <a:xfrm>
            <a:off x="395640" y="1412640"/>
            <a:ext cx="502200" cy="4750920"/>
          </a:xfrm>
          <a:custGeom>
            <a:avLst/>
            <a:gdLst/>
            <a:ahLst/>
            <a:cxnLst/>
            <a:rect l="l" t="t" r="r" b="b"/>
            <a:pathLst>
              <a:path w="504190" h="4752975">
                <a:moveTo>
                  <a:pt x="504050" y="62991"/>
                </a:moveTo>
                <a:lnTo>
                  <a:pt x="469640" y="94789"/>
                </a:lnTo>
                <a:lnTo>
                  <a:pt x="430231" y="107537"/>
                </a:lnTo>
                <a:lnTo>
                  <a:pt x="379223" y="117385"/>
                </a:lnTo>
                <a:lnTo>
                  <a:pt x="319018" y="123734"/>
                </a:lnTo>
                <a:lnTo>
                  <a:pt x="252018" y="125984"/>
                </a:lnTo>
                <a:lnTo>
                  <a:pt x="185020" y="123734"/>
                </a:lnTo>
                <a:lnTo>
                  <a:pt x="124817" y="117385"/>
                </a:lnTo>
                <a:lnTo>
                  <a:pt x="73812" y="107537"/>
                </a:lnTo>
                <a:lnTo>
                  <a:pt x="34406" y="94789"/>
                </a:lnTo>
                <a:lnTo>
                  <a:pt x="0" y="62991"/>
                </a:lnTo>
                <a:lnTo>
                  <a:pt x="9001" y="46243"/>
                </a:lnTo>
                <a:lnTo>
                  <a:pt x="34406" y="31194"/>
                </a:lnTo>
                <a:lnTo>
                  <a:pt x="73812" y="18446"/>
                </a:lnTo>
                <a:lnTo>
                  <a:pt x="124817" y="8598"/>
                </a:lnTo>
                <a:lnTo>
                  <a:pt x="185020" y="2249"/>
                </a:lnTo>
                <a:lnTo>
                  <a:pt x="252018" y="0"/>
                </a:lnTo>
                <a:lnTo>
                  <a:pt x="319018" y="2249"/>
                </a:lnTo>
                <a:lnTo>
                  <a:pt x="379223" y="8598"/>
                </a:lnTo>
                <a:lnTo>
                  <a:pt x="430231" y="18446"/>
                </a:lnTo>
                <a:lnTo>
                  <a:pt x="469640" y="31194"/>
                </a:lnTo>
                <a:lnTo>
                  <a:pt x="504050" y="62991"/>
                </a:lnTo>
                <a:lnTo>
                  <a:pt x="504050" y="4689551"/>
                </a:lnTo>
                <a:lnTo>
                  <a:pt x="495047" y="4706300"/>
                </a:lnTo>
                <a:lnTo>
                  <a:pt x="469640" y="4721351"/>
                </a:lnTo>
                <a:lnTo>
                  <a:pt x="430231" y="4734102"/>
                </a:lnTo>
                <a:lnTo>
                  <a:pt x="379223" y="4743954"/>
                </a:lnTo>
                <a:lnTo>
                  <a:pt x="319018" y="4750305"/>
                </a:lnTo>
                <a:lnTo>
                  <a:pt x="252018" y="4752555"/>
                </a:lnTo>
                <a:lnTo>
                  <a:pt x="185020" y="4750305"/>
                </a:lnTo>
                <a:lnTo>
                  <a:pt x="124817" y="4743954"/>
                </a:lnTo>
                <a:lnTo>
                  <a:pt x="73812" y="4734102"/>
                </a:lnTo>
                <a:lnTo>
                  <a:pt x="34406" y="4721351"/>
                </a:lnTo>
                <a:lnTo>
                  <a:pt x="0" y="4689551"/>
                </a:lnTo>
                <a:lnTo>
                  <a:pt x="0" y="62991"/>
                </a:lnTo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5"/>
          <p:cNvSpPr/>
          <p:nvPr/>
        </p:nvSpPr>
        <p:spPr>
          <a:xfrm>
            <a:off x="434520" y="2920680"/>
            <a:ext cx="472320" cy="250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0" tIns="0" rIns="0" bIns="0"/>
          <a:lstStyle/>
          <a:p>
            <a:pPr marL="12600">
              <a:lnSpc>
                <a:spcPts val="7"/>
              </a:lnSpc>
            </a:pPr>
            <a:r>
              <a:rPr lang="ru-RU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</a:t>
            </a:r>
            <a:r>
              <a:rPr lang="ru-RU" sz="3600" b="1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Ю</a:t>
            </a:r>
            <a:r>
              <a:rPr lang="ru-RU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ДЖЕТ</a:t>
            </a:r>
            <a:endParaRPr/>
          </a:p>
        </p:txBody>
      </p:sp>
      <p:sp>
        <p:nvSpPr>
          <p:cNvPr id="347" name="CustomShape 6"/>
          <p:cNvSpPr/>
          <p:nvPr/>
        </p:nvSpPr>
        <p:spPr>
          <a:xfrm>
            <a:off x="3110040" y="1603440"/>
            <a:ext cx="2066760" cy="1222200"/>
          </a:xfrm>
          <a:custGeom>
            <a:avLst/>
            <a:gdLst/>
            <a:ahLst/>
            <a:cxnLst/>
            <a:rect l="l" t="t" r="r" b="b"/>
            <a:pathLst>
              <a:path w="2068829" h="1224280">
                <a:moveTo>
                  <a:pt x="1864487" y="0"/>
                </a:moveTo>
                <a:lnTo>
                  <a:pt x="203962" y="0"/>
                </a:lnTo>
                <a:lnTo>
                  <a:pt x="157194" y="5386"/>
                </a:lnTo>
                <a:lnTo>
                  <a:pt x="114262" y="20730"/>
                </a:lnTo>
                <a:lnTo>
                  <a:pt x="76392" y="44806"/>
                </a:lnTo>
                <a:lnTo>
                  <a:pt x="44806" y="76392"/>
                </a:lnTo>
                <a:lnTo>
                  <a:pt x="20730" y="114262"/>
                </a:lnTo>
                <a:lnTo>
                  <a:pt x="5386" y="157194"/>
                </a:lnTo>
                <a:lnTo>
                  <a:pt x="0" y="203962"/>
                </a:lnTo>
                <a:lnTo>
                  <a:pt x="0" y="1019937"/>
                </a:lnTo>
                <a:lnTo>
                  <a:pt x="5386" y="1066704"/>
                </a:lnTo>
                <a:lnTo>
                  <a:pt x="20730" y="1109636"/>
                </a:lnTo>
                <a:lnTo>
                  <a:pt x="44806" y="1147506"/>
                </a:lnTo>
                <a:lnTo>
                  <a:pt x="76392" y="1179092"/>
                </a:lnTo>
                <a:lnTo>
                  <a:pt x="114262" y="1203168"/>
                </a:lnTo>
                <a:lnTo>
                  <a:pt x="157194" y="1218512"/>
                </a:lnTo>
                <a:lnTo>
                  <a:pt x="203962" y="1223899"/>
                </a:lnTo>
                <a:lnTo>
                  <a:pt x="1864487" y="1223899"/>
                </a:lnTo>
                <a:lnTo>
                  <a:pt x="1911254" y="1218512"/>
                </a:lnTo>
                <a:lnTo>
                  <a:pt x="1954186" y="1203168"/>
                </a:lnTo>
                <a:lnTo>
                  <a:pt x="1992056" y="1179092"/>
                </a:lnTo>
                <a:lnTo>
                  <a:pt x="2023642" y="1147506"/>
                </a:lnTo>
                <a:lnTo>
                  <a:pt x="2047718" y="1109636"/>
                </a:lnTo>
                <a:lnTo>
                  <a:pt x="2063062" y="1066704"/>
                </a:lnTo>
                <a:lnTo>
                  <a:pt x="2068449" y="1019937"/>
                </a:lnTo>
                <a:lnTo>
                  <a:pt x="2068449" y="203962"/>
                </a:lnTo>
                <a:lnTo>
                  <a:pt x="2063062" y="157194"/>
                </a:lnTo>
                <a:lnTo>
                  <a:pt x="2047718" y="114262"/>
                </a:lnTo>
                <a:lnTo>
                  <a:pt x="2023642" y="76392"/>
                </a:lnTo>
                <a:lnTo>
                  <a:pt x="1992056" y="44806"/>
                </a:lnTo>
                <a:lnTo>
                  <a:pt x="1954186" y="20730"/>
                </a:lnTo>
                <a:lnTo>
                  <a:pt x="1911254" y="5386"/>
                </a:lnTo>
                <a:lnTo>
                  <a:pt x="1864487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7"/>
          <p:cNvSpPr/>
          <p:nvPr/>
        </p:nvSpPr>
        <p:spPr>
          <a:xfrm>
            <a:off x="3110040" y="1603440"/>
            <a:ext cx="2066760" cy="1222200"/>
          </a:xfrm>
          <a:custGeom>
            <a:avLst/>
            <a:gdLst/>
            <a:ahLst/>
            <a:cxnLst/>
            <a:rect l="l" t="t" r="r" b="b"/>
            <a:pathLst>
              <a:path w="2068829" h="1224280">
                <a:moveTo>
                  <a:pt x="0" y="203962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2" y="0"/>
                </a:lnTo>
                <a:lnTo>
                  <a:pt x="1864487" y="0"/>
                </a:lnTo>
                <a:lnTo>
                  <a:pt x="1911254" y="5386"/>
                </a:lnTo>
                <a:lnTo>
                  <a:pt x="1954186" y="20730"/>
                </a:lnTo>
                <a:lnTo>
                  <a:pt x="1992056" y="44806"/>
                </a:lnTo>
                <a:lnTo>
                  <a:pt x="2023642" y="76392"/>
                </a:lnTo>
                <a:lnTo>
                  <a:pt x="2047718" y="114262"/>
                </a:lnTo>
                <a:lnTo>
                  <a:pt x="2063062" y="157194"/>
                </a:lnTo>
                <a:lnTo>
                  <a:pt x="2068449" y="203962"/>
                </a:lnTo>
                <a:lnTo>
                  <a:pt x="2068449" y="1019937"/>
                </a:lnTo>
                <a:lnTo>
                  <a:pt x="2063062" y="1066704"/>
                </a:lnTo>
                <a:lnTo>
                  <a:pt x="2047718" y="1109636"/>
                </a:lnTo>
                <a:lnTo>
                  <a:pt x="2023642" y="1147506"/>
                </a:lnTo>
                <a:lnTo>
                  <a:pt x="1992056" y="1179092"/>
                </a:lnTo>
                <a:lnTo>
                  <a:pt x="1954186" y="1203168"/>
                </a:lnTo>
                <a:lnTo>
                  <a:pt x="1911254" y="1218512"/>
                </a:lnTo>
                <a:lnTo>
                  <a:pt x="1864487" y="1223899"/>
                </a:lnTo>
                <a:lnTo>
                  <a:pt x="203962" y="1223899"/>
                </a:lnTo>
                <a:lnTo>
                  <a:pt x="157194" y="1218512"/>
                </a:lnTo>
                <a:lnTo>
                  <a:pt x="114262" y="1203168"/>
                </a:lnTo>
                <a:lnTo>
                  <a:pt x="76392" y="1179092"/>
                </a:lnTo>
                <a:lnTo>
                  <a:pt x="44806" y="1147506"/>
                </a:lnTo>
                <a:lnTo>
                  <a:pt x="20730" y="1109636"/>
                </a:lnTo>
                <a:lnTo>
                  <a:pt x="5386" y="1066704"/>
                </a:lnTo>
                <a:lnTo>
                  <a:pt x="0" y="1019937"/>
                </a:lnTo>
                <a:lnTo>
                  <a:pt x="0" y="203962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8"/>
          <p:cNvSpPr/>
          <p:nvPr/>
        </p:nvSpPr>
        <p:spPr>
          <a:xfrm>
            <a:off x="3250800" y="1843560"/>
            <a:ext cx="1779480" cy="9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2520" algn="ctr">
              <a:lnSpc>
                <a:spcPct val="100000"/>
              </a:lnSpc>
            </a:pPr>
            <a:r>
              <a:rPr lang="ru-RU" sz="1600" b="1" strike="noStrike" spc="-14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Муниципальные  </a:t>
            </a:r>
            <a:r>
              <a:rPr lang="ru-RU" sz="1600" b="1" strike="noStrike" spc="-10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программы  </a:t>
            </a:r>
            <a:r>
              <a:rPr lang="ru-RU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</a:t>
            </a:r>
            <a:r>
              <a:rPr lang="ru-RU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2582,7 </a:t>
            </a:r>
            <a:r>
              <a:rPr lang="ru-RU" sz="1600" b="1" strike="noStrike" spc="-15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тыс.</a:t>
            </a:r>
            <a:r>
              <a:rPr lang="ru-RU" sz="1600" b="1" strike="noStrike" spc="-24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600" b="1" strike="noStrike" spc="-14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рублей</a:t>
            </a:r>
            <a:endParaRPr/>
          </a:p>
        </p:txBody>
      </p:sp>
      <p:sp>
        <p:nvSpPr>
          <p:cNvPr id="350" name="CustomShape 9"/>
          <p:cNvSpPr/>
          <p:nvPr/>
        </p:nvSpPr>
        <p:spPr>
          <a:xfrm>
            <a:off x="2979720" y="4260960"/>
            <a:ext cx="2166480" cy="1360080"/>
          </a:xfrm>
          <a:custGeom>
            <a:avLst/>
            <a:gdLst/>
            <a:ahLst/>
            <a:cxnLst/>
            <a:rect l="l" t="t" r="r" b="b"/>
            <a:pathLst>
              <a:path w="2168525" h="1362075">
                <a:moveTo>
                  <a:pt x="1941449" y="0"/>
                </a:moveTo>
                <a:lnTo>
                  <a:pt x="226949" y="0"/>
                </a:lnTo>
                <a:lnTo>
                  <a:pt x="181208" y="4610"/>
                </a:lnTo>
                <a:lnTo>
                  <a:pt x="138606" y="17835"/>
                </a:lnTo>
                <a:lnTo>
                  <a:pt x="100055" y="38763"/>
                </a:lnTo>
                <a:lnTo>
                  <a:pt x="66468" y="66484"/>
                </a:lnTo>
                <a:lnTo>
                  <a:pt x="38757" y="100086"/>
                </a:lnTo>
                <a:lnTo>
                  <a:pt x="17833" y="138660"/>
                </a:lnTo>
                <a:lnTo>
                  <a:pt x="4610" y="181293"/>
                </a:lnTo>
                <a:lnTo>
                  <a:pt x="0" y="227075"/>
                </a:lnTo>
                <a:lnTo>
                  <a:pt x="0" y="1134999"/>
                </a:lnTo>
                <a:lnTo>
                  <a:pt x="4610" y="1180781"/>
                </a:lnTo>
                <a:lnTo>
                  <a:pt x="17833" y="1223414"/>
                </a:lnTo>
                <a:lnTo>
                  <a:pt x="38757" y="1261988"/>
                </a:lnTo>
                <a:lnTo>
                  <a:pt x="66468" y="1295590"/>
                </a:lnTo>
                <a:lnTo>
                  <a:pt x="100055" y="1323311"/>
                </a:lnTo>
                <a:lnTo>
                  <a:pt x="138606" y="1344239"/>
                </a:lnTo>
                <a:lnTo>
                  <a:pt x="181208" y="1357464"/>
                </a:lnTo>
                <a:lnTo>
                  <a:pt x="226949" y="1362075"/>
                </a:lnTo>
                <a:lnTo>
                  <a:pt x="1941449" y="1362075"/>
                </a:lnTo>
                <a:lnTo>
                  <a:pt x="1987195" y="1357464"/>
                </a:lnTo>
                <a:lnTo>
                  <a:pt x="2029811" y="1344239"/>
                </a:lnTo>
                <a:lnTo>
                  <a:pt x="2068382" y="1323311"/>
                </a:lnTo>
                <a:lnTo>
                  <a:pt x="2101992" y="1295590"/>
                </a:lnTo>
                <a:lnTo>
                  <a:pt x="2129727" y="1261988"/>
                </a:lnTo>
                <a:lnTo>
                  <a:pt x="2150671" y="1223414"/>
                </a:lnTo>
                <a:lnTo>
                  <a:pt x="2163909" y="1180781"/>
                </a:lnTo>
                <a:lnTo>
                  <a:pt x="2168525" y="1134999"/>
                </a:lnTo>
                <a:lnTo>
                  <a:pt x="2168398" y="227075"/>
                </a:lnTo>
                <a:lnTo>
                  <a:pt x="2163824" y="181293"/>
                </a:lnTo>
                <a:lnTo>
                  <a:pt x="2150617" y="138660"/>
                </a:lnTo>
                <a:lnTo>
                  <a:pt x="2129696" y="100086"/>
                </a:lnTo>
                <a:lnTo>
                  <a:pt x="2101977" y="66484"/>
                </a:lnTo>
                <a:lnTo>
                  <a:pt x="2068375" y="38763"/>
                </a:lnTo>
                <a:lnTo>
                  <a:pt x="2029809" y="17835"/>
                </a:lnTo>
                <a:lnTo>
                  <a:pt x="1987194" y="4610"/>
                </a:lnTo>
                <a:lnTo>
                  <a:pt x="1941449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CustomShape 10"/>
          <p:cNvSpPr/>
          <p:nvPr/>
        </p:nvSpPr>
        <p:spPr>
          <a:xfrm>
            <a:off x="2979720" y="4260960"/>
            <a:ext cx="2166480" cy="1360080"/>
          </a:xfrm>
          <a:custGeom>
            <a:avLst/>
            <a:gdLst/>
            <a:ahLst/>
            <a:cxnLst/>
            <a:rect l="l" t="t" r="r" b="b"/>
            <a:pathLst>
              <a:path w="2168525" h="1362075">
                <a:moveTo>
                  <a:pt x="0" y="227075"/>
                </a:moveTo>
                <a:lnTo>
                  <a:pt x="4610" y="181293"/>
                </a:lnTo>
                <a:lnTo>
                  <a:pt x="17833" y="138660"/>
                </a:lnTo>
                <a:lnTo>
                  <a:pt x="38757" y="100086"/>
                </a:lnTo>
                <a:lnTo>
                  <a:pt x="66468" y="66484"/>
                </a:lnTo>
                <a:lnTo>
                  <a:pt x="100055" y="38763"/>
                </a:lnTo>
                <a:lnTo>
                  <a:pt x="138606" y="17835"/>
                </a:lnTo>
                <a:lnTo>
                  <a:pt x="181208" y="4610"/>
                </a:lnTo>
                <a:lnTo>
                  <a:pt x="226949" y="0"/>
                </a:lnTo>
                <a:lnTo>
                  <a:pt x="1941449" y="0"/>
                </a:lnTo>
                <a:lnTo>
                  <a:pt x="1987194" y="4610"/>
                </a:lnTo>
                <a:lnTo>
                  <a:pt x="2029809" y="17835"/>
                </a:lnTo>
                <a:lnTo>
                  <a:pt x="2068375" y="38763"/>
                </a:lnTo>
                <a:lnTo>
                  <a:pt x="2101977" y="66484"/>
                </a:lnTo>
                <a:lnTo>
                  <a:pt x="2129696" y="100086"/>
                </a:lnTo>
                <a:lnTo>
                  <a:pt x="2150617" y="138660"/>
                </a:lnTo>
                <a:lnTo>
                  <a:pt x="2163824" y="181293"/>
                </a:lnTo>
                <a:lnTo>
                  <a:pt x="2168398" y="227075"/>
                </a:lnTo>
                <a:lnTo>
                  <a:pt x="2168525" y="1134999"/>
                </a:lnTo>
                <a:lnTo>
                  <a:pt x="2163909" y="1180781"/>
                </a:lnTo>
                <a:lnTo>
                  <a:pt x="2150671" y="1223414"/>
                </a:lnTo>
                <a:lnTo>
                  <a:pt x="2129727" y="1261988"/>
                </a:lnTo>
                <a:lnTo>
                  <a:pt x="2101992" y="1295590"/>
                </a:lnTo>
                <a:lnTo>
                  <a:pt x="2068382" y="1323311"/>
                </a:lnTo>
                <a:lnTo>
                  <a:pt x="2029811" y="1344239"/>
                </a:lnTo>
                <a:lnTo>
                  <a:pt x="1987195" y="1357464"/>
                </a:lnTo>
                <a:lnTo>
                  <a:pt x="1941449" y="1362075"/>
                </a:lnTo>
                <a:lnTo>
                  <a:pt x="226949" y="1362075"/>
                </a:lnTo>
                <a:lnTo>
                  <a:pt x="181208" y="1357464"/>
                </a:lnTo>
                <a:lnTo>
                  <a:pt x="138606" y="1344239"/>
                </a:lnTo>
                <a:lnTo>
                  <a:pt x="100055" y="1323311"/>
                </a:lnTo>
                <a:lnTo>
                  <a:pt x="66468" y="1295590"/>
                </a:lnTo>
                <a:lnTo>
                  <a:pt x="38757" y="1261988"/>
                </a:lnTo>
                <a:lnTo>
                  <a:pt x="17833" y="1223414"/>
                </a:lnTo>
                <a:lnTo>
                  <a:pt x="4610" y="1180781"/>
                </a:lnTo>
                <a:lnTo>
                  <a:pt x="0" y="1134999"/>
                </a:lnTo>
                <a:lnTo>
                  <a:pt x="0" y="227075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11"/>
          <p:cNvSpPr/>
          <p:nvPr/>
        </p:nvSpPr>
        <p:spPr>
          <a:xfrm>
            <a:off x="3140640" y="4570560"/>
            <a:ext cx="1844280" cy="9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81440" algn="ctr">
              <a:lnSpc>
                <a:spcPct val="100000"/>
              </a:lnSpc>
            </a:pPr>
            <a:r>
              <a:rPr lang="ru-RU" sz="1600" b="1" strike="noStrike" spc="-114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</a:t>
            </a:r>
            <a:r>
              <a:rPr lang="ru-RU" sz="1600" b="1" strike="noStrike" spc="-38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е</a:t>
            </a:r>
            <a:r>
              <a:rPr lang="ru-RU" sz="1600" b="1" strike="noStrike" spc="-114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</a:t>
            </a:r>
            <a:r>
              <a:rPr lang="ru-RU" sz="1600" b="1" strike="noStrike" spc="-103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</a:t>
            </a:r>
            <a:r>
              <a:rPr lang="ru-RU" sz="1600" b="1" strike="noStrike" spc="-89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огра</a:t>
            </a:r>
            <a:r>
              <a:rPr lang="ru-RU" sz="1600" b="1" strike="noStrike" spc="-69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</a:t>
            </a:r>
            <a:r>
              <a:rPr lang="ru-RU" sz="1600" b="1" strike="noStrike" spc="-8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</a:t>
            </a:r>
            <a:r>
              <a:rPr lang="ru-RU" sz="1600" b="1" strike="noStrike" spc="-94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</a:t>
            </a:r>
            <a:r>
              <a:rPr lang="ru-RU" sz="1600" b="1" strike="noStrike" spc="-103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ые</a:t>
            </a:r>
            <a:r>
              <a:rPr lang="ru-RU" sz="1600" b="1" strike="noStrike" spc="-10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</a:t>
            </a:r>
            <a:r>
              <a:rPr lang="ru-RU" sz="1600" b="1" strike="noStrike" spc="-16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расходы</a:t>
            </a:r>
            <a:endParaRPr/>
          </a:p>
          <a:p>
            <a:pPr marL="181440"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</a:t>
            </a:r>
            <a:r>
              <a:rPr lang="ru-RU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4463,2 </a:t>
            </a:r>
            <a:r>
              <a:rPr lang="ru-RU" sz="1600" b="1" strike="noStrike" spc="-15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тыс.</a:t>
            </a:r>
            <a:r>
              <a:rPr lang="ru-RU" sz="1600" b="1" strike="noStrike" spc="-25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600" b="1" strike="noStrike" spc="-13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рублей)</a:t>
            </a:r>
            <a:endParaRPr/>
          </a:p>
        </p:txBody>
      </p:sp>
      <p:sp>
        <p:nvSpPr>
          <p:cNvPr id="353" name="CustomShape 12"/>
          <p:cNvSpPr/>
          <p:nvPr/>
        </p:nvSpPr>
        <p:spPr>
          <a:xfrm>
            <a:off x="1403640" y="1539360"/>
            <a:ext cx="934560" cy="4633920"/>
          </a:xfrm>
          <a:custGeom>
            <a:avLst/>
            <a:gdLst/>
            <a:ahLst/>
            <a:cxnLst/>
            <a:rect l="l" t="t" r="r" b="b"/>
            <a:pathLst>
              <a:path w="936625" h="4636135">
                <a:moveTo>
                  <a:pt x="0" y="0"/>
                </a:moveTo>
                <a:lnTo>
                  <a:pt x="0" y="4518545"/>
                </a:lnTo>
                <a:lnTo>
                  <a:pt x="5074" y="4535838"/>
                </a:lnTo>
                <a:lnTo>
                  <a:pt x="43502" y="4567878"/>
                </a:lnTo>
                <a:lnTo>
                  <a:pt x="114810" y="4595319"/>
                </a:lnTo>
                <a:lnTo>
                  <a:pt x="160985" y="4606862"/>
                </a:lnTo>
                <a:lnTo>
                  <a:pt x="213209" y="4616712"/>
                </a:lnTo>
                <a:lnTo>
                  <a:pt x="270758" y="4624688"/>
                </a:lnTo>
                <a:lnTo>
                  <a:pt x="332909" y="4630609"/>
                </a:lnTo>
                <a:lnTo>
                  <a:pt x="398938" y="4634294"/>
                </a:lnTo>
                <a:lnTo>
                  <a:pt x="468122" y="4635563"/>
                </a:lnTo>
                <a:lnTo>
                  <a:pt x="537274" y="4634294"/>
                </a:lnTo>
                <a:lnTo>
                  <a:pt x="603277" y="4630609"/>
                </a:lnTo>
                <a:lnTo>
                  <a:pt x="665407" y="4624688"/>
                </a:lnTo>
                <a:lnTo>
                  <a:pt x="722940" y="4616712"/>
                </a:lnTo>
                <a:lnTo>
                  <a:pt x="775152" y="4606862"/>
                </a:lnTo>
                <a:lnTo>
                  <a:pt x="821318" y="4595319"/>
                </a:lnTo>
                <a:lnTo>
                  <a:pt x="860714" y="4582264"/>
                </a:lnTo>
                <a:lnTo>
                  <a:pt x="916300" y="4552343"/>
                </a:lnTo>
                <a:lnTo>
                  <a:pt x="936116" y="4518545"/>
                </a:lnTo>
                <a:lnTo>
                  <a:pt x="936116" y="117094"/>
                </a:lnTo>
                <a:lnTo>
                  <a:pt x="468122" y="117094"/>
                </a:lnTo>
                <a:lnTo>
                  <a:pt x="398938" y="115823"/>
                </a:lnTo>
                <a:lnTo>
                  <a:pt x="332909" y="112134"/>
                </a:lnTo>
                <a:lnTo>
                  <a:pt x="270758" y="106206"/>
                </a:lnTo>
                <a:lnTo>
                  <a:pt x="213209" y="98222"/>
                </a:lnTo>
                <a:lnTo>
                  <a:pt x="160985" y="88363"/>
                </a:lnTo>
                <a:lnTo>
                  <a:pt x="114810" y="76811"/>
                </a:lnTo>
                <a:lnTo>
                  <a:pt x="75408" y="63747"/>
                </a:lnTo>
                <a:lnTo>
                  <a:pt x="19816" y="33808"/>
                </a:lnTo>
                <a:lnTo>
                  <a:pt x="5074" y="17297"/>
                </a:lnTo>
                <a:lnTo>
                  <a:pt x="0" y="0"/>
                </a:lnTo>
                <a:close/>
                <a:moveTo>
                  <a:pt x="936116" y="0"/>
                </a:moveTo>
                <a:lnTo>
                  <a:pt x="916300" y="33808"/>
                </a:lnTo>
                <a:lnTo>
                  <a:pt x="860714" y="63747"/>
                </a:lnTo>
                <a:lnTo>
                  <a:pt x="821318" y="76811"/>
                </a:lnTo>
                <a:lnTo>
                  <a:pt x="775152" y="88363"/>
                </a:lnTo>
                <a:lnTo>
                  <a:pt x="722940" y="98222"/>
                </a:lnTo>
                <a:lnTo>
                  <a:pt x="665407" y="106206"/>
                </a:lnTo>
                <a:lnTo>
                  <a:pt x="603277" y="112134"/>
                </a:lnTo>
                <a:lnTo>
                  <a:pt x="537274" y="115823"/>
                </a:lnTo>
                <a:lnTo>
                  <a:pt x="468122" y="117094"/>
                </a:lnTo>
                <a:lnTo>
                  <a:pt x="936116" y="117094"/>
                </a:lnTo>
                <a:lnTo>
                  <a:pt x="936116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CustomShape 13"/>
          <p:cNvSpPr/>
          <p:nvPr/>
        </p:nvSpPr>
        <p:spPr>
          <a:xfrm>
            <a:off x="1403640" y="1422360"/>
            <a:ext cx="934560" cy="232200"/>
          </a:xfrm>
          <a:custGeom>
            <a:avLst/>
            <a:gdLst/>
            <a:ahLst/>
            <a:cxnLst/>
            <a:rect l="l" t="t" r="r" b="b"/>
            <a:pathLst>
              <a:path w="936625" h="234314">
                <a:moveTo>
                  <a:pt x="468122" y="0"/>
                </a:moveTo>
                <a:lnTo>
                  <a:pt x="398938" y="1270"/>
                </a:lnTo>
                <a:lnTo>
                  <a:pt x="332909" y="4959"/>
                </a:lnTo>
                <a:lnTo>
                  <a:pt x="270758" y="10884"/>
                </a:lnTo>
                <a:lnTo>
                  <a:pt x="213209" y="18865"/>
                </a:lnTo>
                <a:lnTo>
                  <a:pt x="160985" y="28718"/>
                </a:lnTo>
                <a:lnTo>
                  <a:pt x="114810" y="40261"/>
                </a:lnTo>
                <a:lnTo>
                  <a:pt x="75408" y="53313"/>
                </a:lnTo>
                <a:lnTo>
                  <a:pt x="19816" y="83215"/>
                </a:lnTo>
                <a:lnTo>
                  <a:pt x="0" y="116966"/>
                </a:lnTo>
                <a:lnTo>
                  <a:pt x="5074" y="134264"/>
                </a:lnTo>
                <a:lnTo>
                  <a:pt x="43502" y="166319"/>
                </a:lnTo>
                <a:lnTo>
                  <a:pt x="114810" y="193778"/>
                </a:lnTo>
                <a:lnTo>
                  <a:pt x="160985" y="205330"/>
                </a:lnTo>
                <a:lnTo>
                  <a:pt x="213209" y="215189"/>
                </a:lnTo>
                <a:lnTo>
                  <a:pt x="270758" y="223173"/>
                </a:lnTo>
                <a:lnTo>
                  <a:pt x="332909" y="229101"/>
                </a:lnTo>
                <a:lnTo>
                  <a:pt x="398938" y="232790"/>
                </a:lnTo>
                <a:lnTo>
                  <a:pt x="468122" y="234061"/>
                </a:lnTo>
                <a:lnTo>
                  <a:pt x="537274" y="232790"/>
                </a:lnTo>
                <a:lnTo>
                  <a:pt x="603277" y="229101"/>
                </a:lnTo>
                <a:lnTo>
                  <a:pt x="665407" y="223173"/>
                </a:lnTo>
                <a:lnTo>
                  <a:pt x="722940" y="215189"/>
                </a:lnTo>
                <a:lnTo>
                  <a:pt x="775152" y="205330"/>
                </a:lnTo>
                <a:lnTo>
                  <a:pt x="821318" y="193778"/>
                </a:lnTo>
                <a:lnTo>
                  <a:pt x="860714" y="180714"/>
                </a:lnTo>
                <a:lnTo>
                  <a:pt x="916300" y="150775"/>
                </a:lnTo>
                <a:lnTo>
                  <a:pt x="936116" y="116966"/>
                </a:lnTo>
                <a:lnTo>
                  <a:pt x="931042" y="99701"/>
                </a:lnTo>
                <a:lnTo>
                  <a:pt x="892616" y="67692"/>
                </a:lnTo>
                <a:lnTo>
                  <a:pt x="821318" y="40261"/>
                </a:lnTo>
                <a:lnTo>
                  <a:pt x="775152" y="28718"/>
                </a:lnTo>
                <a:lnTo>
                  <a:pt x="722940" y="18865"/>
                </a:lnTo>
                <a:lnTo>
                  <a:pt x="665407" y="10884"/>
                </a:lnTo>
                <a:lnTo>
                  <a:pt x="603277" y="4959"/>
                </a:lnTo>
                <a:lnTo>
                  <a:pt x="537274" y="1270"/>
                </a:lnTo>
                <a:lnTo>
                  <a:pt x="468122" y="0"/>
                </a:lnTo>
                <a:close/>
              </a:path>
            </a:pathLst>
          </a:custGeom>
          <a:solidFill>
            <a:srgbClr val="F6C68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CustomShape 14"/>
          <p:cNvSpPr/>
          <p:nvPr/>
        </p:nvSpPr>
        <p:spPr>
          <a:xfrm>
            <a:off x="1403640" y="1422360"/>
            <a:ext cx="934560" cy="4750920"/>
          </a:xfrm>
          <a:custGeom>
            <a:avLst/>
            <a:gdLst/>
            <a:ahLst/>
            <a:cxnLst/>
            <a:rect l="l" t="t" r="r" b="b"/>
            <a:pathLst>
              <a:path w="936625" h="4752975">
                <a:moveTo>
                  <a:pt x="936116" y="116966"/>
                </a:moveTo>
                <a:lnTo>
                  <a:pt x="916300" y="150775"/>
                </a:lnTo>
                <a:lnTo>
                  <a:pt x="860714" y="180714"/>
                </a:lnTo>
                <a:lnTo>
                  <a:pt x="821318" y="193778"/>
                </a:lnTo>
                <a:lnTo>
                  <a:pt x="775152" y="205330"/>
                </a:lnTo>
                <a:lnTo>
                  <a:pt x="722940" y="215189"/>
                </a:lnTo>
                <a:lnTo>
                  <a:pt x="665407" y="223173"/>
                </a:lnTo>
                <a:lnTo>
                  <a:pt x="603277" y="229101"/>
                </a:lnTo>
                <a:lnTo>
                  <a:pt x="537274" y="232790"/>
                </a:lnTo>
                <a:lnTo>
                  <a:pt x="468122" y="234061"/>
                </a:lnTo>
                <a:lnTo>
                  <a:pt x="398938" y="232790"/>
                </a:lnTo>
                <a:lnTo>
                  <a:pt x="332909" y="229101"/>
                </a:lnTo>
                <a:lnTo>
                  <a:pt x="270758" y="223173"/>
                </a:lnTo>
                <a:lnTo>
                  <a:pt x="213209" y="215189"/>
                </a:lnTo>
                <a:lnTo>
                  <a:pt x="160985" y="205330"/>
                </a:lnTo>
                <a:lnTo>
                  <a:pt x="114810" y="193778"/>
                </a:lnTo>
                <a:lnTo>
                  <a:pt x="75408" y="180714"/>
                </a:lnTo>
                <a:lnTo>
                  <a:pt x="19816" y="150775"/>
                </a:lnTo>
                <a:lnTo>
                  <a:pt x="0" y="116966"/>
                </a:lnTo>
                <a:lnTo>
                  <a:pt x="5074" y="99701"/>
                </a:lnTo>
                <a:lnTo>
                  <a:pt x="19816" y="83215"/>
                </a:lnTo>
                <a:lnTo>
                  <a:pt x="75408" y="53313"/>
                </a:lnTo>
                <a:lnTo>
                  <a:pt x="114810" y="40261"/>
                </a:lnTo>
                <a:lnTo>
                  <a:pt x="160985" y="28718"/>
                </a:lnTo>
                <a:lnTo>
                  <a:pt x="213209" y="18865"/>
                </a:lnTo>
                <a:lnTo>
                  <a:pt x="270758" y="10884"/>
                </a:lnTo>
                <a:lnTo>
                  <a:pt x="332909" y="4959"/>
                </a:lnTo>
                <a:lnTo>
                  <a:pt x="398938" y="1270"/>
                </a:lnTo>
                <a:lnTo>
                  <a:pt x="468122" y="0"/>
                </a:lnTo>
                <a:lnTo>
                  <a:pt x="537274" y="1270"/>
                </a:lnTo>
                <a:lnTo>
                  <a:pt x="603277" y="4959"/>
                </a:lnTo>
                <a:lnTo>
                  <a:pt x="665407" y="10884"/>
                </a:lnTo>
                <a:lnTo>
                  <a:pt x="722940" y="18865"/>
                </a:lnTo>
                <a:lnTo>
                  <a:pt x="775152" y="28718"/>
                </a:lnTo>
                <a:lnTo>
                  <a:pt x="821318" y="40261"/>
                </a:lnTo>
                <a:lnTo>
                  <a:pt x="860714" y="53313"/>
                </a:lnTo>
                <a:lnTo>
                  <a:pt x="916300" y="83215"/>
                </a:lnTo>
                <a:lnTo>
                  <a:pt x="936116" y="116966"/>
                </a:lnTo>
                <a:lnTo>
                  <a:pt x="936116" y="4635512"/>
                </a:lnTo>
                <a:lnTo>
                  <a:pt x="931042" y="4652805"/>
                </a:lnTo>
                <a:lnTo>
                  <a:pt x="916300" y="4669310"/>
                </a:lnTo>
                <a:lnTo>
                  <a:pt x="860714" y="4699231"/>
                </a:lnTo>
                <a:lnTo>
                  <a:pt x="821318" y="4712286"/>
                </a:lnTo>
                <a:lnTo>
                  <a:pt x="775152" y="4723829"/>
                </a:lnTo>
                <a:lnTo>
                  <a:pt x="722940" y="4733679"/>
                </a:lnTo>
                <a:lnTo>
                  <a:pt x="665407" y="4741655"/>
                </a:lnTo>
                <a:lnTo>
                  <a:pt x="603277" y="4747576"/>
                </a:lnTo>
                <a:lnTo>
                  <a:pt x="537274" y="4751261"/>
                </a:lnTo>
                <a:lnTo>
                  <a:pt x="468122" y="4752530"/>
                </a:lnTo>
                <a:lnTo>
                  <a:pt x="398938" y="4751261"/>
                </a:lnTo>
                <a:lnTo>
                  <a:pt x="332909" y="4747576"/>
                </a:lnTo>
                <a:lnTo>
                  <a:pt x="270758" y="4741655"/>
                </a:lnTo>
                <a:lnTo>
                  <a:pt x="213209" y="4733679"/>
                </a:lnTo>
                <a:lnTo>
                  <a:pt x="160985" y="4723829"/>
                </a:lnTo>
                <a:lnTo>
                  <a:pt x="114810" y="4712286"/>
                </a:lnTo>
                <a:lnTo>
                  <a:pt x="75408" y="4699231"/>
                </a:lnTo>
                <a:lnTo>
                  <a:pt x="19816" y="4669310"/>
                </a:lnTo>
                <a:lnTo>
                  <a:pt x="0" y="4635512"/>
                </a:lnTo>
                <a:lnTo>
                  <a:pt x="0" y="116966"/>
                </a:lnTo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CustomShape 15"/>
          <p:cNvSpPr/>
          <p:nvPr/>
        </p:nvSpPr>
        <p:spPr>
          <a:xfrm>
            <a:off x="1542960" y="2161800"/>
            <a:ext cx="687600" cy="37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0" tIns="0" rIns="0" bIns="0"/>
          <a:lstStyle/>
          <a:p>
            <a:pPr algn="ctr">
              <a:lnSpc>
                <a:spcPts val="5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Программные</a:t>
            </a:r>
            <a:r>
              <a:rPr lang="ru-RU" sz="2400" b="1" strike="noStrike" spc="-10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Непрограммные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Расход</a:t>
            </a:r>
            <a:endParaRPr/>
          </a:p>
        </p:txBody>
      </p:sp>
      <p:sp>
        <p:nvSpPr>
          <p:cNvPr id="357" name="CustomShape 16"/>
          <p:cNvSpPr/>
          <p:nvPr/>
        </p:nvSpPr>
        <p:spPr>
          <a:xfrm>
            <a:off x="900000" y="3789360"/>
            <a:ext cx="501480" cy="7200"/>
          </a:xfrm>
          <a:custGeom>
            <a:avLst/>
            <a:gdLst/>
            <a:ahLst/>
            <a:cxnLst/>
            <a:rect l="l" t="t" r="r" b="b"/>
            <a:pathLst>
              <a:path w="503555" h="9525">
                <a:moveTo>
                  <a:pt x="0" y="0"/>
                </a:moveTo>
                <a:lnTo>
                  <a:pt x="503237" y="9525"/>
                </a:lnTo>
              </a:path>
            </a:pathLst>
          </a:custGeom>
          <a:noFill/>
          <a:ln w="1008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17"/>
          <p:cNvSpPr/>
          <p:nvPr/>
        </p:nvSpPr>
        <p:spPr>
          <a:xfrm>
            <a:off x="2340000" y="2373480"/>
            <a:ext cx="768240" cy="1017000"/>
          </a:xfrm>
          <a:custGeom>
            <a:avLst/>
            <a:gdLst/>
            <a:ahLst/>
            <a:cxnLst/>
            <a:rect l="l" t="t" r="r" b="b"/>
            <a:pathLst>
              <a:path w="770255" h="1019175">
                <a:moveTo>
                  <a:pt x="0" y="1019175"/>
                </a:moveTo>
                <a:lnTo>
                  <a:pt x="770001" y="0"/>
                </a:lnTo>
              </a:path>
            </a:pathLst>
          </a:custGeom>
          <a:noFill/>
          <a:ln w="1008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18"/>
          <p:cNvSpPr/>
          <p:nvPr/>
        </p:nvSpPr>
        <p:spPr>
          <a:xfrm>
            <a:off x="2332080" y="3860640"/>
            <a:ext cx="645480" cy="853920"/>
          </a:xfrm>
          <a:custGeom>
            <a:avLst/>
            <a:gdLst/>
            <a:ahLst/>
            <a:cxnLst/>
            <a:rect l="l" t="t" r="r" b="b"/>
            <a:pathLst>
              <a:path w="647700" h="855979">
                <a:moveTo>
                  <a:pt x="0" y="0"/>
                </a:moveTo>
                <a:lnTo>
                  <a:pt x="647700" y="855599"/>
                </a:lnTo>
              </a:path>
            </a:pathLst>
          </a:custGeom>
          <a:noFill/>
          <a:ln w="1008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1" name="CustomShape 20"/>
          <p:cNvSpPr/>
          <p:nvPr/>
        </p:nvSpPr>
        <p:spPr>
          <a:xfrm>
            <a:off x="5316480" y="958680"/>
            <a:ext cx="3501720" cy="523800"/>
          </a:xfrm>
          <a:custGeom>
            <a:avLst/>
            <a:gdLst/>
            <a:ahLst/>
            <a:cxnLst/>
            <a:rect l="l" t="t" r="r" b="b"/>
            <a:pathLst>
              <a:path w="3503929" h="525780">
                <a:moveTo>
                  <a:pt x="0" y="0"/>
                </a:moveTo>
                <a:lnTo>
                  <a:pt x="3415919" y="0"/>
                </a:lnTo>
                <a:lnTo>
                  <a:pt x="3503549" y="87629"/>
                </a:lnTo>
                <a:lnTo>
                  <a:pt x="3503549" y="525526"/>
                </a:lnTo>
                <a:lnTo>
                  <a:pt x="0" y="525526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2" name="CustomShape 21"/>
          <p:cNvSpPr/>
          <p:nvPr/>
        </p:nvSpPr>
        <p:spPr>
          <a:xfrm>
            <a:off x="6143760" y="1143000"/>
            <a:ext cx="1881720" cy="18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/>
          </a:p>
        </p:txBody>
      </p:sp>
      <p:sp>
        <p:nvSpPr>
          <p:cNvPr id="363" name="CustomShape 22"/>
          <p:cNvSpPr/>
          <p:nvPr/>
        </p:nvSpPr>
        <p:spPr>
          <a:xfrm>
            <a:off x="5364360" y="1557360"/>
            <a:ext cx="3454200" cy="574560"/>
          </a:xfrm>
          <a:custGeom>
            <a:avLst/>
            <a:gdLst/>
            <a:ahLst/>
            <a:cxnLst/>
            <a:rect l="l" t="t" r="r" b="b"/>
            <a:pathLst>
              <a:path w="3456304" h="576580">
                <a:moveTo>
                  <a:pt x="3359912" y="0"/>
                </a:moveTo>
                <a:lnTo>
                  <a:pt x="0" y="0"/>
                </a:lnTo>
                <a:lnTo>
                  <a:pt x="0" y="576199"/>
                </a:lnTo>
                <a:lnTo>
                  <a:pt x="3455924" y="576199"/>
                </a:lnTo>
                <a:lnTo>
                  <a:pt x="3455924" y="96012"/>
                </a:lnTo>
                <a:lnTo>
                  <a:pt x="3359912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4" name="CustomShape 23"/>
          <p:cNvSpPr/>
          <p:nvPr/>
        </p:nvSpPr>
        <p:spPr>
          <a:xfrm>
            <a:off x="5364360" y="1557360"/>
            <a:ext cx="3454200" cy="574560"/>
          </a:xfrm>
          <a:custGeom>
            <a:avLst/>
            <a:gdLst/>
            <a:ahLst/>
            <a:cxnLst/>
            <a:rect l="l" t="t" r="r" b="b"/>
            <a:pathLst>
              <a:path w="3456304" h="576580">
                <a:moveTo>
                  <a:pt x="0" y="0"/>
                </a:moveTo>
                <a:lnTo>
                  <a:pt x="3359912" y="0"/>
                </a:lnTo>
                <a:lnTo>
                  <a:pt x="3455924" y="96012"/>
                </a:lnTo>
                <a:lnTo>
                  <a:pt x="3455924" y="576199"/>
                </a:lnTo>
                <a:lnTo>
                  <a:pt x="0" y="576199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5" name="CustomShape 24"/>
          <p:cNvSpPr/>
          <p:nvPr/>
        </p:nvSpPr>
        <p:spPr>
          <a:xfrm>
            <a:off x="5841720" y="1698120"/>
            <a:ext cx="2453400" cy="50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95760" indent="-81720">
              <a:lnSpc>
                <a:spcPct val="100000"/>
              </a:lnSpc>
            </a:pPr>
            <a:r>
              <a:rPr lang="ru-RU" sz="11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Обеспечение </a:t>
            </a:r>
            <a:r>
              <a:rPr lang="ru-RU" sz="11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качественными </a:t>
            </a:r>
            <a:r>
              <a:rPr lang="ru-RU" sz="11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жилищно-  </a:t>
            </a:r>
            <a:r>
              <a:rPr lang="ru-RU" sz="11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коммунальными </a:t>
            </a:r>
            <a:r>
              <a:rPr lang="ru-RU" sz="11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услугами</a:t>
            </a:r>
            <a:r>
              <a:rPr lang="ru-RU" sz="1100" strike="noStrike" spc="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населения</a:t>
            </a:r>
            <a:endParaRPr/>
          </a:p>
        </p:txBody>
      </p:sp>
      <p:sp>
        <p:nvSpPr>
          <p:cNvPr id="366" name="CustomShape 25"/>
          <p:cNvSpPr/>
          <p:nvPr/>
        </p:nvSpPr>
        <p:spPr>
          <a:xfrm>
            <a:off x="5330880" y="2205000"/>
            <a:ext cx="3560040" cy="861480"/>
          </a:xfrm>
          <a:custGeom>
            <a:avLst/>
            <a:gdLst/>
            <a:ahLst/>
            <a:cxnLst/>
            <a:rect l="l" t="t" r="r" b="b"/>
            <a:pathLst>
              <a:path w="3562350" h="863600">
                <a:moveTo>
                  <a:pt x="3418458" y="0"/>
                </a:moveTo>
                <a:lnTo>
                  <a:pt x="0" y="0"/>
                </a:lnTo>
                <a:lnTo>
                  <a:pt x="0" y="863473"/>
                </a:lnTo>
                <a:lnTo>
                  <a:pt x="3562350" y="863473"/>
                </a:lnTo>
                <a:lnTo>
                  <a:pt x="3562350" y="143890"/>
                </a:lnTo>
                <a:lnTo>
                  <a:pt x="3418458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CustomShape 26"/>
          <p:cNvSpPr/>
          <p:nvPr/>
        </p:nvSpPr>
        <p:spPr>
          <a:xfrm>
            <a:off x="5330880" y="2205000"/>
            <a:ext cx="3560040" cy="861480"/>
          </a:xfrm>
          <a:custGeom>
            <a:avLst/>
            <a:gdLst/>
            <a:ahLst/>
            <a:cxnLst/>
            <a:rect l="l" t="t" r="r" b="b"/>
            <a:pathLst>
              <a:path w="3562350" h="863600">
                <a:moveTo>
                  <a:pt x="0" y="0"/>
                </a:moveTo>
                <a:lnTo>
                  <a:pt x="3418458" y="0"/>
                </a:lnTo>
                <a:lnTo>
                  <a:pt x="3562350" y="143890"/>
                </a:lnTo>
                <a:lnTo>
                  <a:pt x="3562350" y="863473"/>
                </a:lnTo>
                <a:lnTo>
                  <a:pt x="0" y="863473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CustomShape 27"/>
          <p:cNvSpPr/>
          <p:nvPr/>
        </p:nvSpPr>
        <p:spPr>
          <a:xfrm>
            <a:off x="5535720" y="2417760"/>
            <a:ext cx="3078360" cy="66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1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Защита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населения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территории от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чрезвычайных  ситуаций,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обеспечение пожарной безопасности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 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безопасности людей на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водных</a:t>
            </a:r>
            <a:r>
              <a:rPr lang="ru-RU" sz="1100" strike="noStrike" spc="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объектах</a:t>
            </a:r>
            <a:endParaRPr/>
          </a:p>
        </p:txBody>
      </p:sp>
      <p:sp>
        <p:nvSpPr>
          <p:cNvPr id="369" name="CustomShape 28"/>
          <p:cNvSpPr/>
          <p:nvPr/>
        </p:nvSpPr>
        <p:spPr>
          <a:xfrm>
            <a:off x="5316480" y="3068640"/>
            <a:ext cx="3574800" cy="330120"/>
          </a:xfrm>
          <a:custGeom>
            <a:avLst/>
            <a:gdLst/>
            <a:ahLst/>
            <a:cxnLst/>
            <a:rect l="l" t="t" r="r" b="b"/>
            <a:pathLst>
              <a:path w="3576954" h="332104">
                <a:moveTo>
                  <a:pt x="3521329" y="0"/>
                </a:moveTo>
                <a:lnTo>
                  <a:pt x="0" y="0"/>
                </a:lnTo>
                <a:lnTo>
                  <a:pt x="0" y="331850"/>
                </a:lnTo>
                <a:lnTo>
                  <a:pt x="3576574" y="331850"/>
                </a:lnTo>
                <a:lnTo>
                  <a:pt x="3576574" y="55372"/>
                </a:lnTo>
                <a:lnTo>
                  <a:pt x="3521329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0" name="CustomShape 29"/>
          <p:cNvSpPr/>
          <p:nvPr/>
        </p:nvSpPr>
        <p:spPr>
          <a:xfrm>
            <a:off x="5316480" y="3068640"/>
            <a:ext cx="3574800" cy="330120"/>
          </a:xfrm>
          <a:custGeom>
            <a:avLst/>
            <a:gdLst/>
            <a:ahLst/>
            <a:cxnLst/>
            <a:rect l="l" t="t" r="r" b="b"/>
            <a:pathLst>
              <a:path w="3576954" h="332104">
                <a:moveTo>
                  <a:pt x="0" y="0"/>
                </a:moveTo>
                <a:lnTo>
                  <a:pt x="3521329" y="0"/>
                </a:lnTo>
                <a:lnTo>
                  <a:pt x="3576574" y="55372"/>
                </a:lnTo>
                <a:lnTo>
                  <a:pt x="3576574" y="331850"/>
                </a:lnTo>
                <a:lnTo>
                  <a:pt x="0" y="331850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CustomShape 30"/>
          <p:cNvSpPr/>
          <p:nvPr/>
        </p:nvSpPr>
        <p:spPr>
          <a:xfrm>
            <a:off x="6202800" y="3161160"/>
            <a:ext cx="1775160" cy="16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1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Развитие культуры </a:t>
            </a:r>
            <a:endParaRPr/>
          </a:p>
        </p:txBody>
      </p:sp>
      <p:sp>
        <p:nvSpPr>
          <p:cNvPr id="372" name="CustomShape 31"/>
          <p:cNvSpPr/>
          <p:nvPr/>
        </p:nvSpPr>
        <p:spPr>
          <a:xfrm>
            <a:off x="5313600" y="3429000"/>
            <a:ext cx="3611160" cy="463320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3535553" y="0"/>
                </a:moveTo>
                <a:lnTo>
                  <a:pt x="0" y="0"/>
                </a:lnTo>
                <a:lnTo>
                  <a:pt x="0" y="465200"/>
                </a:lnTo>
                <a:lnTo>
                  <a:pt x="3613150" y="465200"/>
                </a:lnTo>
                <a:lnTo>
                  <a:pt x="3613150" y="77470"/>
                </a:lnTo>
                <a:lnTo>
                  <a:pt x="3535553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3" name="CustomShape 32"/>
          <p:cNvSpPr/>
          <p:nvPr/>
        </p:nvSpPr>
        <p:spPr>
          <a:xfrm>
            <a:off x="5313600" y="3429000"/>
            <a:ext cx="3611160" cy="463320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0" y="0"/>
                </a:moveTo>
                <a:lnTo>
                  <a:pt x="3535553" y="0"/>
                </a:lnTo>
                <a:lnTo>
                  <a:pt x="3613150" y="77470"/>
                </a:lnTo>
                <a:lnTo>
                  <a:pt x="3613150" y="465200"/>
                </a:lnTo>
                <a:lnTo>
                  <a:pt x="0" y="465200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4" name="CustomShape 33"/>
          <p:cNvSpPr/>
          <p:nvPr/>
        </p:nvSpPr>
        <p:spPr>
          <a:xfrm>
            <a:off x="5757480" y="3510000"/>
            <a:ext cx="268524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1440" indent="-707040">
              <a:lnSpc>
                <a:spcPct val="100000"/>
              </a:lnSpc>
            </a:pPr>
            <a:endParaRPr/>
          </a:p>
        </p:txBody>
      </p:sp>
      <p:sp>
        <p:nvSpPr>
          <p:cNvPr id="376" name="CustomShape 35"/>
          <p:cNvSpPr/>
          <p:nvPr/>
        </p:nvSpPr>
        <p:spPr>
          <a:xfrm>
            <a:off x="5313600" y="3922920"/>
            <a:ext cx="3611160" cy="463320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0" y="0"/>
                </a:moveTo>
                <a:lnTo>
                  <a:pt x="3535553" y="0"/>
                </a:lnTo>
                <a:lnTo>
                  <a:pt x="3613150" y="77469"/>
                </a:lnTo>
                <a:lnTo>
                  <a:pt x="3613150" y="465074"/>
                </a:lnTo>
                <a:lnTo>
                  <a:pt x="0" y="465074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7" name="CustomShape 36"/>
          <p:cNvSpPr/>
          <p:nvPr/>
        </p:nvSpPr>
        <p:spPr>
          <a:xfrm>
            <a:off x="5881320" y="4087800"/>
            <a:ext cx="2436840" cy="16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/>
          </a:p>
        </p:txBody>
      </p:sp>
      <p:sp>
        <p:nvSpPr>
          <p:cNvPr id="378" name="CustomShape 37"/>
          <p:cNvSpPr/>
          <p:nvPr/>
        </p:nvSpPr>
        <p:spPr>
          <a:xfrm>
            <a:off x="5310360" y="4387680"/>
            <a:ext cx="3614040" cy="461520"/>
          </a:xfrm>
          <a:custGeom>
            <a:avLst/>
            <a:gdLst/>
            <a:ahLst/>
            <a:cxnLst/>
            <a:rect l="l" t="t" r="r" b="b"/>
            <a:pathLst>
              <a:path w="3616325" h="463550">
                <a:moveTo>
                  <a:pt x="3538981" y="0"/>
                </a:moveTo>
                <a:lnTo>
                  <a:pt x="0" y="0"/>
                </a:lnTo>
                <a:lnTo>
                  <a:pt x="0" y="463550"/>
                </a:lnTo>
                <a:lnTo>
                  <a:pt x="3616325" y="463550"/>
                </a:lnTo>
                <a:lnTo>
                  <a:pt x="3616325" y="77216"/>
                </a:lnTo>
                <a:lnTo>
                  <a:pt x="3538981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" name="CustomShape 38"/>
          <p:cNvSpPr/>
          <p:nvPr/>
        </p:nvSpPr>
        <p:spPr>
          <a:xfrm>
            <a:off x="5310360" y="4387680"/>
            <a:ext cx="3614040" cy="461520"/>
          </a:xfrm>
          <a:custGeom>
            <a:avLst/>
            <a:gdLst/>
            <a:ahLst/>
            <a:cxnLst/>
            <a:rect l="l" t="t" r="r" b="b"/>
            <a:pathLst>
              <a:path w="3616325" h="463550">
                <a:moveTo>
                  <a:pt x="0" y="0"/>
                </a:moveTo>
                <a:lnTo>
                  <a:pt x="3538981" y="0"/>
                </a:lnTo>
                <a:lnTo>
                  <a:pt x="3616325" y="77216"/>
                </a:lnTo>
                <a:lnTo>
                  <a:pt x="3616325" y="463550"/>
                </a:lnTo>
                <a:lnTo>
                  <a:pt x="0" y="463550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CustomShape 39"/>
          <p:cNvSpPr/>
          <p:nvPr/>
        </p:nvSpPr>
        <p:spPr>
          <a:xfrm>
            <a:off x="6122160" y="4552200"/>
            <a:ext cx="1952280" cy="16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/>
          </a:p>
        </p:txBody>
      </p:sp>
      <p:sp>
        <p:nvSpPr>
          <p:cNvPr id="381" name="CustomShape 40"/>
          <p:cNvSpPr/>
          <p:nvPr/>
        </p:nvSpPr>
        <p:spPr>
          <a:xfrm>
            <a:off x="5321160" y="4917960"/>
            <a:ext cx="3603240" cy="463320"/>
          </a:xfrm>
          <a:custGeom>
            <a:avLst/>
            <a:gdLst/>
            <a:ahLst/>
            <a:cxnLst/>
            <a:rect l="l" t="t" r="r" b="b"/>
            <a:pathLst>
              <a:path w="3605529" h="465454">
                <a:moveTo>
                  <a:pt x="3527679" y="0"/>
                </a:moveTo>
                <a:lnTo>
                  <a:pt x="0" y="0"/>
                </a:lnTo>
                <a:lnTo>
                  <a:pt x="0" y="465200"/>
                </a:lnTo>
                <a:lnTo>
                  <a:pt x="3605276" y="465200"/>
                </a:lnTo>
                <a:lnTo>
                  <a:pt x="3605276" y="77469"/>
                </a:lnTo>
                <a:lnTo>
                  <a:pt x="3527679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/>
          </a:p>
        </p:txBody>
      </p:sp>
      <p:sp>
        <p:nvSpPr>
          <p:cNvPr id="382" name="CustomShape 41"/>
          <p:cNvSpPr/>
          <p:nvPr/>
        </p:nvSpPr>
        <p:spPr>
          <a:xfrm>
            <a:off x="5321160" y="4917960"/>
            <a:ext cx="3603240" cy="463320"/>
          </a:xfrm>
          <a:custGeom>
            <a:avLst/>
            <a:gdLst/>
            <a:ahLst/>
            <a:cxnLst/>
            <a:rect l="l" t="t" r="r" b="b"/>
            <a:pathLst>
              <a:path w="3605529" h="465454">
                <a:moveTo>
                  <a:pt x="0" y="0"/>
                </a:moveTo>
                <a:lnTo>
                  <a:pt x="3527679" y="0"/>
                </a:lnTo>
                <a:lnTo>
                  <a:pt x="3605276" y="77469"/>
                </a:lnTo>
                <a:lnTo>
                  <a:pt x="3605276" y="465200"/>
                </a:lnTo>
                <a:lnTo>
                  <a:pt x="0" y="465200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3" name="CustomShape 42"/>
          <p:cNvSpPr/>
          <p:nvPr/>
        </p:nvSpPr>
        <p:spPr>
          <a:xfrm>
            <a:off x="5310360" y="5405400"/>
            <a:ext cx="3614040" cy="463320"/>
          </a:xfrm>
          <a:custGeom>
            <a:avLst/>
            <a:gdLst/>
            <a:ahLst/>
            <a:cxnLst/>
            <a:rect l="l" t="t" r="r" b="b"/>
            <a:pathLst>
              <a:path w="3616325" h="465454">
                <a:moveTo>
                  <a:pt x="3538728" y="0"/>
                </a:moveTo>
                <a:lnTo>
                  <a:pt x="0" y="0"/>
                </a:lnTo>
                <a:lnTo>
                  <a:pt x="0" y="465074"/>
                </a:lnTo>
                <a:lnTo>
                  <a:pt x="3616325" y="465074"/>
                </a:lnTo>
                <a:lnTo>
                  <a:pt x="3616325" y="77470"/>
                </a:lnTo>
                <a:lnTo>
                  <a:pt x="3538728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endParaRPr/>
          </a:p>
        </p:txBody>
      </p:sp>
      <p:sp>
        <p:nvSpPr>
          <p:cNvPr id="384" name="CustomShape 43"/>
          <p:cNvSpPr/>
          <p:nvPr/>
        </p:nvSpPr>
        <p:spPr>
          <a:xfrm>
            <a:off x="5310360" y="5405400"/>
            <a:ext cx="3614040" cy="463320"/>
          </a:xfrm>
          <a:custGeom>
            <a:avLst/>
            <a:gdLst/>
            <a:ahLst/>
            <a:cxnLst/>
            <a:rect l="l" t="t" r="r" b="b"/>
            <a:pathLst>
              <a:path w="3616325" h="465454">
                <a:moveTo>
                  <a:pt x="0" y="0"/>
                </a:moveTo>
                <a:lnTo>
                  <a:pt x="3538728" y="0"/>
                </a:lnTo>
                <a:lnTo>
                  <a:pt x="3616325" y="77470"/>
                </a:lnTo>
                <a:lnTo>
                  <a:pt x="3616325" y="465074"/>
                </a:lnTo>
                <a:lnTo>
                  <a:pt x="0" y="465074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5" name="CustomShape 44"/>
          <p:cNvSpPr/>
          <p:nvPr/>
        </p:nvSpPr>
        <p:spPr>
          <a:xfrm>
            <a:off x="5310360" y="5943600"/>
            <a:ext cx="3614040" cy="578880"/>
          </a:xfrm>
          <a:custGeom>
            <a:avLst/>
            <a:gdLst/>
            <a:ahLst/>
            <a:cxnLst/>
            <a:rect l="l" t="t" r="r" b="b"/>
            <a:pathLst>
              <a:path w="3616325" h="581025">
                <a:moveTo>
                  <a:pt x="0" y="0"/>
                </a:moveTo>
                <a:lnTo>
                  <a:pt x="3519424" y="0"/>
                </a:lnTo>
                <a:lnTo>
                  <a:pt x="3616325" y="96837"/>
                </a:lnTo>
                <a:lnTo>
                  <a:pt x="3616325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6" name="CustomShape 45"/>
          <p:cNvSpPr/>
          <p:nvPr/>
        </p:nvSpPr>
        <p:spPr>
          <a:xfrm>
            <a:off x="4222800" y="958680"/>
            <a:ext cx="1105920" cy="593640"/>
          </a:xfrm>
          <a:custGeom>
            <a:avLst/>
            <a:gdLst/>
            <a:ahLst/>
            <a:cxnLst/>
            <a:rect l="l" t="t" r="r" b="b"/>
            <a:pathLst>
              <a:path w="1108075" h="595630">
                <a:moveTo>
                  <a:pt x="0" y="595376"/>
                </a:moveTo>
                <a:lnTo>
                  <a:pt x="1108075" y="0"/>
                </a:lnTo>
              </a:path>
            </a:pathLst>
          </a:custGeom>
          <a:noFill/>
          <a:ln w="1008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CustomShape 1"/>
          <p:cNvSpPr/>
          <p:nvPr/>
        </p:nvSpPr>
        <p:spPr>
          <a:xfrm>
            <a:off x="411480" y="543960"/>
            <a:ext cx="8387640" cy="775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2"/>
          <p:cNvSpPr/>
          <p:nvPr/>
        </p:nvSpPr>
        <p:spPr>
          <a:xfrm>
            <a:off x="828000" y="633600"/>
            <a:ext cx="760392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124800" indent="-3110760">
              <a:lnSpc>
                <a:spcPct val="100000"/>
              </a:lnSpc>
            </a:pPr>
            <a:r>
              <a:rPr lang="ru-RU" sz="18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Расходы </a:t>
            </a:r>
            <a:r>
              <a:rPr lang="ru-RU" sz="1800" strike="noStrike" spc="-9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проекта </a:t>
            </a:r>
            <a:r>
              <a:rPr lang="ru-RU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бюджета 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 сфере национальной безопасности и правоохранительной  деятельности</a:t>
            </a:r>
            <a:endParaRPr/>
          </a:p>
        </p:txBody>
      </p:sp>
      <p:graphicFrame>
        <p:nvGraphicFramePr>
          <p:cNvPr id="391" name="Table 3"/>
          <p:cNvGraphicFramePr/>
          <p:nvPr/>
        </p:nvGraphicFramePr>
        <p:xfrm>
          <a:off x="827584" y="4509120"/>
          <a:ext cx="7715304" cy="2071702"/>
        </p:xfrm>
        <a:graphic>
          <a:graphicData uri="http://schemas.openxmlformats.org/drawingml/2006/table">
            <a:tbl>
              <a:tblPr/>
              <a:tblGrid>
                <a:gridCol w="5647943"/>
                <a:gridCol w="2067361"/>
              </a:tblGrid>
              <a:tr h="643083">
                <a:tc>
                  <a:txBody>
                    <a:bodyPr/>
                    <a:lstStyle/>
                    <a:p>
                      <a:pPr marL="1202760">
                        <a:lnSpc>
                          <a:spcPct val="100000"/>
                        </a:lnSpc>
                      </a:pPr>
                      <a:r>
                        <a:rPr lang="ru-RU" sz="12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Наименование</a:t>
                      </a:r>
                      <a:endParaRPr dirty="0"/>
                    </a:p>
                  </a:txBody>
                  <a:tcPr anchor="b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8280" indent="103680">
                        <a:lnSpc>
                          <a:spcPts val="4"/>
                        </a:lnSpc>
                      </a:pPr>
                      <a:r>
                        <a:rPr lang="ru-RU" sz="1000" dirty="0" smtClean="0"/>
                        <a:t>2019      </a:t>
                      </a:r>
                      <a:r>
                        <a:rPr lang="ru-RU" sz="1000" baseline="0" dirty="0" smtClean="0"/>
                        <a:t>  2020         2021</a:t>
                      </a:r>
                      <a:endParaRPr lang="ru-RU" dirty="0" smtClean="0"/>
                    </a:p>
                  </a:txBody>
                  <a:tcPr anchor="b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954224">
                <a:tc>
                  <a:txBody>
                    <a:bodyPr/>
                    <a:lstStyle/>
                    <a:p>
                      <a:pPr marL="213840">
                        <a:lnSpc>
                          <a:spcPct val="100000"/>
                        </a:lnSpc>
                      </a:pPr>
                      <a:r>
                        <a:rPr lang="ru-RU" sz="12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Защита населения и территории от  чрезвычайных ситуаций природного и  техногенного характера, гражданская  оборона</a:t>
                      </a:r>
                      <a:endParaRPr dirty="0"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18,0</a:t>
                      </a:r>
                      <a:r>
                        <a:rPr lang="ru-RU" sz="120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        </a:t>
                      </a:r>
                      <a:r>
                        <a:rPr lang="ru-RU" sz="120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12,0            12,0</a:t>
                      </a:r>
                      <a:endParaRPr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474395">
                <a:tc>
                  <a:txBody>
                    <a:bodyPr/>
                    <a:lstStyle/>
                    <a:p>
                      <a:pPr marL="213840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ИТОГО</a:t>
                      </a:r>
                      <a:r>
                        <a:rPr lang="ru-RU" sz="1200" b="1" strike="noStrike" spc="-58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200" b="1" strike="noStrike" spc="-4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расходы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18,0          </a:t>
                      </a: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12,0       12,0</a:t>
                      </a:r>
                      <a:endParaRPr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92" name="CustomShape 4"/>
          <p:cNvSpPr/>
          <p:nvPr/>
        </p:nvSpPr>
        <p:spPr>
          <a:xfrm>
            <a:off x="2995560" y="1740960"/>
            <a:ext cx="4810680" cy="4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Объем расходов местного  бюджета по разделу</a:t>
            </a:r>
            <a:r>
              <a:rPr lang="ru-RU" sz="1400" strike="noStrike" spc="-9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«Национальная</a:t>
            </a:r>
            <a:endParaRPr/>
          </a:p>
          <a:p>
            <a:pPr marL="12600">
              <a:lnSpc>
                <a:spcPct val="100000"/>
              </a:lnSpc>
            </a:pPr>
            <a:r>
              <a:rPr lang="ru-RU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безопасность и правоохранительная деятельность»</a:t>
            </a:r>
            <a:r>
              <a:rPr lang="ru-RU" sz="1400" strike="noStrike" spc="-2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составил:</a:t>
            </a:r>
            <a:endParaRPr/>
          </a:p>
        </p:txBody>
      </p:sp>
      <p:pic>
        <p:nvPicPr>
          <p:cNvPr id="4098" name="Picture 2" descr="C:\Documents and Settings\User\Рабочий стол\Новая папка333333\DSCN06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357430"/>
            <a:ext cx="4714908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ustomShape 1"/>
          <p:cNvSpPr/>
          <p:nvPr/>
        </p:nvSpPr>
        <p:spPr>
          <a:xfrm>
            <a:off x="123480" y="228600"/>
            <a:ext cx="8821800" cy="76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CustomShape 2"/>
          <p:cNvSpPr/>
          <p:nvPr/>
        </p:nvSpPr>
        <p:spPr>
          <a:xfrm>
            <a:off x="540360" y="315360"/>
            <a:ext cx="8061480" cy="122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7760" rIns="0" bIns="0"/>
          <a:lstStyle/>
          <a:p>
            <a:pPr marL="852120">
              <a:lnSpc>
                <a:spcPct val="100000"/>
              </a:lnSpc>
            </a:pPr>
            <a:r>
              <a:rPr lang="ru-RU" sz="2400" strike="noStrike" spc="-3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Расходы </a:t>
            </a:r>
            <a:r>
              <a:rPr lang="ru-RU" sz="2400" strike="noStrike" spc="-38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проекта </a:t>
            </a:r>
            <a:r>
              <a:rPr lang="ru-RU" sz="2400" strike="noStrike" spc="-24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бюджета </a:t>
            </a:r>
            <a:r>
              <a:rPr lang="ru-RU" sz="2400" strike="noStrike" spc="-1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 </a:t>
            </a:r>
            <a:r>
              <a:rPr lang="ru-RU" sz="2400" strike="noStrike" spc="-4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культуру,</a:t>
            </a:r>
            <a:r>
              <a:rPr lang="ru-RU" sz="2400" strike="noStrike" spc="10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2400" strike="noStrike" spc="-3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кинематографию</a:t>
            </a:r>
            <a:endParaRPr/>
          </a:p>
        </p:txBody>
      </p:sp>
      <p:sp>
        <p:nvSpPr>
          <p:cNvPr id="396" name="CustomShape 3"/>
          <p:cNvSpPr/>
          <p:nvPr/>
        </p:nvSpPr>
        <p:spPr>
          <a:xfrm>
            <a:off x="231840" y="1409040"/>
            <a:ext cx="8678160" cy="233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49200" indent="-972000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счет средств бюджета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 Сальского</a:t>
            </a:r>
            <a:r>
              <a:rPr lang="ru-RU" sz="16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района учреждения </a:t>
            </a:r>
            <a:r>
              <a:rPr lang="ru-RU" sz="1600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культуры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оказывают населению сельского поселения муниципальные</a:t>
            </a:r>
            <a:r>
              <a:rPr lang="ru-RU" sz="1600" strike="noStrike" spc="3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услуги</a:t>
            </a:r>
            <a:endParaRPr/>
          </a:p>
          <a:p>
            <a:pPr marL="1249200" indent="-972000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</a:t>
            </a:r>
            <a:r>
              <a:rPr lang="ru-RU" sz="1600" strike="noStrike" spc="-6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организации</a:t>
            </a:r>
            <a:r>
              <a:rPr lang="ru-RU" sz="1600" strike="noStrike" spc="-4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досуга</a:t>
            </a:r>
            <a:r>
              <a:rPr lang="ru-RU" sz="1600" strike="noStrike" spc="-4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</a:t>
            </a:r>
            <a:r>
              <a:rPr lang="ru-RU" sz="1600" strike="noStrike" spc="-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приобщения</a:t>
            </a:r>
            <a:r>
              <a:rPr lang="ru-RU" sz="1600" strike="noStrike" spc="-3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жителей</a:t>
            </a:r>
            <a:r>
              <a:rPr lang="ru-RU" sz="16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муниципального</a:t>
            </a:r>
            <a:r>
              <a:rPr lang="ru-RU" sz="1600" strike="noStrike" spc="-3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образования</a:t>
            </a:r>
            <a:r>
              <a:rPr lang="ru-RU" sz="1600" strike="noStrike" spc="-3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к</a:t>
            </a:r>
            <a:r>
              <a:rPr lang="ru-RU" sz="1600" strike="noStrike" spc="-5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творчеству,  культурному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развитию и самообразованию, любительскому искусству и ремеслам</a:t>
            </a:r>
            <a:r>
              <a:rPr lang="ru-RU" sz="1600" strike="noStrike" spc="-26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 по организации библиотечного</a:t>
            </a:r>
            <a:r>
              <a:rPr lang="ru-RU" sz="1600" strike="noStrike" spc="-13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обслуживания.</a:t>
            </a:r>
            <a:endParaRPr/>
          </a:p>
          <a:p>
            <a:pPr marL="1249200" indent="-972000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Выполнение функций осуществляется бюджетными учреждениями</a:t>
            </a:r>
            <a:r>
              <a:rPr lang="ru-RU" sz="1600" strike="noStrike" spc="-8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:  МБУК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«СДК Ивановского сельского поселения» </a:t>
            </a:r>
            <a:endParaRPr/>
          </a:p>
          <a:p>
            <a:pPr marL="1249200" indent="-972000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Общий объем </a:t>
            </a:r>
            <a:r>
              <a:rPr lang="ru-RU" sz="16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расходов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 разделу </a:t>
            </a:r>
            <a:r>
              <a:rPr lang="ru-RU" sz="1600" strike="noStrike" spc="-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«Культура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 кинематография»</a:t>
            </a:r>
            <a:r>
              <a:rPr lang="ru-RU" sz="1600" strike="noStrike" spc="14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составляет:За</a:t>
            </a:r>
            <a:endParaRPr/>
          </a:p>
        </p:txBody>
      </p:sp>
      <p:graphicFrame>
        <p:nvGraphicFramePr>
          <p:cNvPr id="397" name="Table 4"/>
          <p:cNvGraphicFramePr/>
          <p:nvPr/>
        </p:nvGraphicFramePr>
        <p:xfrm>
          <a:off x="2786050" y="3571876"/>
          <a:ext cx="4643470" cy="1055945"/>
        </p:xfrm>
        <a:graphic>
          <a:graphicData uri="http://schemas.openxmlformats.org/drawingml/2006/table">
            <a:tbl>
              <a:tblPr/>
              <a:tblGrid>
                <a:gridCol w="4643470"/>
              </a:tblGrid>
              <a:tr h="285752">
                <a:tc>
                  <a:txBody>
                    <a:bodyPr/>
                    <a:lstStyle/>
                    <a:p>
                      <a:pPr marL="137880" algn="ctr">
                        <a:lnSpc>
                          <a:spcPct val="100000"/>
                        </a:lnSpc>
                      </a:pPr>
                      <a:r>
                        <a:rPr lang="ru-RU" sz="1400" b="1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                  </a:t>
                      </a:r>
                      <a:r>
                        <a:rPr lang="ru-RU" sz="1400" b="1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2019</a:t>
                      </a:r>
                      <a:r>
                        <a:rPr lang="ru-RU" sz="1400" b="1" i="1" strike="noStrike" spc="-128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b="1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          </a:t>
                      </a:r>
                      <a:r>
                        <a:rPr lang="ru-RU" sz="1400" b="1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2020 </a:t>
                      </a:r>
                      <a:r>
                        <a:rPr lang="ru-RU" sz="1400" b="1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         </a:t>
                      </a:r>
                      <a:r>
                        <a:rPr lang="ru-RU" sz="1400" b="1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2021год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51145">
                <a:tc>
                  <a:txBody>
                    <a:bodyPr/>
                    <a:lstStyle/>
                    <a:p>
                      <a:pPr marL="137880" algn="ctr">
                        <a:lnSpc>
                          <a:spcPct val="100000"/>
                        </a:lnSpc>
                      </a:pP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                   </a:t>
                      </a: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2142,7 </a:t>
                      </a: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т.</a:t>
                      </a:r>
                      <a:r>
                        <a:rPr lang="ru-RU" sz="1400" i="1" strike="noStrike" spc="-8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руб. </a:t>
                      </a: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1797,1 </a:t>
                      </a: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т.руб.  </a:t>
                      </a: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1870,7 </a:t>
                      </a: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т.руб.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C:\Documents and Settings\User\Рабочий стол\Новая папка333333\IMG_04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786322"/>
            <a:ext cx="4500594" cy="1857388"/>
          </a:xfrm>
          <a:prstGeom prst="rect">
            <a:avLst/>
          </a:prstGeom>
          <a:noFill/>
        </p:spPr>
      </p:pic>
      <p:pic>
        <p:nvPicPr>
          <p:cNvPr id="9" name="Picture 2" descr="C:\Documents and Settings\User\Рабочий стол\Новая папка333333\IMG_04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857760"/>
            <a:ext cx="4500594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191880" y="260640"/>
            <a:ext cx="8634240" cy="75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CustomShape 2"/>
          <p:cNvSpPr/>
          <p:nvPr/>
        </p:nvSpPr>
        <p:spPr>
          <a:xfrm>
            <a:off x="191880" y="260640"/>
            <a:ext cx="8821800" cy="7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CustomShape 3"/>
          <p:cNvSpPr/>
          <p:nvPr/>
        </p:nvSpPr>
        <p:spPr>
          <a:xfrm>
            <a:off x="540360" y="315360"/>
            <a:ext cx="8061480" cy="12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06200" rIns="0" bIns="0"/>
          <a:lstStyle/>
          <a:p>
            <a:pPr marL="1099080">
              <a:lnSpc>
                <a:spcPct val="100000"/>
              </a:lnSpc>
            </a:pPr>
            <a:r>
              <a:rPr lang="ru-RU" sz="3600" strike="noStrike" spc="-21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Расходы </a:t>
            </a:r>
            <a:r>
              <a:rPr lang="ru-RU" sz="3600" strike="noStrike" spc="-1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общ     е                г          о                с           у             </a:t>
            </a:r>
            <a:r>
              <a:rPr lang="ru-RU" sz="3600" strike="noStrike" spc="-800" baseline="2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              а          </a:t>
            </a:r>
            <a:r>
              <a:rPr lang="ru-RU" sz="3600" strike="noStrike" spc="-800" baseline="2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       с        т                в          е         </a:t>
            </a:r>
            <a:r>
              <a:rPr lang="ru-RU" sz="3600" strike="noStrike" spc="-800" baseline="2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       </a:t>
            </a:r>
            <a:r>
              <a:rPr lang="ru-RU" sz="3600" strike="noStrike" spc="-800" baseline="2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    </a:t>
            </a:r>
            <a:r>
              <a:rPr lang="ru-RU" sz="3600" strike="noStrike" spc="-800" baseline="2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ы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3600" strike="noStrike" spc="-800" baseline="2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е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                             </a:t>
            </a:r>
            <a:r>
              <a:rPr lang="ru-RU" sz="3600" strike="noStrike" spc="-800" baseline="2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                           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в          </a:t>
            </a:r>
            <a:r>
              <a:rPr lang="ru-RU" sz="3600" strike="noStrike" spc="-1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опросы</a:t>
            </a:r>
            <a:endParaRPr/>
          </a:p>
        </p:txBody>
      </p:sp>
      <p:sp>
        <p:nvSpPr>
          <p:cNvPr id="403" name="CustomShape 4"/>
          <p:cNvSpPr/>
          <p:nvPr/>
        </p:nvSpPr>
        <p:spPr>
          <a:xfrm>
            <a:off x="3354120" y="1519920"/>
            <a:ext cx="4889880" cy="4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 оплату расходов по </a:t>
            </a:r>
            <a:r>
              <a:rPr lang="ru-RU" sz="1400" b="1" i="1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всем </a:t>
            </a: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общегосударственным</a:t>
            </a:r>
            <a:r>
              <a:rPr lang="ru-RU" sz="1400" b="1" i="1" strike="noStrike" spc="-3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вопросам</a:t>
            </a:r>
            <a:endParaRPr/>
          </a:p>
          <a:p>
            <a:pPr marL="3240" algn="ctr">
              <a:lnSpc>
                <a:spcPct val="100000"/>
              </a:lnSpc>
            </a:pPr>
            <a:r>
              <a:rPr lang="ru-RU" sz="14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</a:t>
            </a:r>
            <a:r>
              <a:rPr lang="ru-RU" sz="1400" b="1" i="1" strike="noStrike" spc="-5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</a:t>
            </a:r>
            <a:endParaRPr/>
          </a:p>
        </p:txBody>
      </p:sp>
      <p:graphicFrame>
        <p:nvGraphicFramePr>
          <p:cNvPr id="404" name="Table 5"/>
          <p:cNvGraphicFramePr/>
          <p:nvPr/>
        </p:nvGraphicFramePr>
        <p:xfrm>
          <a:off x="928800" y="2643120"/>
          <a:ext cx="7546680" cy="3919680"/>
        </p:xfrm>
        <a:graphic>
          <a:graphicData uri="http://schemas.openxmlformats.org/drawingml/2006/table">
            <a:tbl>
              <a:tblPr/>
              <a:tblGrid>
                <a:gridCol w="4843440"/>
                <a:gridCol w="2703240"/>
              </a:tblGrid>
              <a:tr h="5608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88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2019</a:t>
                      </a:r>
                      <a:r>
                        <a:rPr lang="ru-RU" sz="1400" strike="noStrike" spc="-114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strike="noStrike" spc="-9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  </a:t>
                      </a:r>
                      <a:r>
                        <a:rPr lang="ru-RU" sz="1400" strike="noStrike" spc="-9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2020 </a:t>
                      </a:r>
                      <a:r>
                        <a:rPr lang="ru-RU" sz="1400" strike="noStrike" spc="-9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   </a:t>
                      </a:r>
                      <a:r>
                        <a:rPr lang="ru-RU" sz="1400" strike="noStrike" spc="-9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2021год</a:t>
                      </a:r>
                      <a:endParaRPr/>
                    </a:p>
                    <a:p>
                      <a:pPr marL="13896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(тыс.</a:t>
                      </a:r>
                      <a:r>
                        <a:rPr lang="ru-RU" sz="1400" strike="noStrike" spc="-8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рублей)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</a:tr>
              <a:tr h="945000">
                <a:tc>
                  <a:txBody>
                    <a:bodyPr/>
                    <a:lstStyle/>
                    <a:p>
                      <a:pPr marL="226080" algn="ctr">
                        <a:lnSpc>
                          <a:spcPct val="100000"/>
                        </a:lnSpc>
                      </a:pPr>
                      <a:r>
                        <a:rPr lang="ru-RU" sz="1400" strike="noStrike" spc="-4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Функционирование </a:t>
                      </a:r>
                      <a:r>
                        <a:rPr lang="ru-RU" sz="1400" strike="noStrike" spc="-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высшего 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должностного </a:t>
                      </a:r>
                      <a:r>
                        <a:rPr lang="ru-RU" sz="1400" strike="noStrike" spc="-4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лица</a:t>
                      </a:r>
                      <a:r>
                        <a:rPr lang="ru-RU" sz="1400" strike="noStrike" spc="-55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 </a:t>
                      </a:r>
                      <a:r>
                        <a:rPr lang="ru-RU" sz="1400" strike="noStrike" spc="-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муниципального  </a:t>
                      </a:r>
                      <a:r>
                        <a:rPr lang="ru-RU" sz="1400" strike="noStrike" spc="-4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образования </a:t>
                      </a:r>
                      <a:r>
                        <a:rPr lang="ru-RU" sz="1400" strike="noStrike" spc="-18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(Главы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сельского  поселения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440" algn="ctr">
                        <a:lnSpc>
                          <a:spcPct val="100000"/>
                        </a:lnSpc>
                      </a:pPr>
                      <a:r>
                        <a:rPr lang="ru-RU" sz="1600" dirty="0" smtClean="0"/>
                        <a:t>812,1    796,0   796,0</a:t>
                      </a:r>
                      <a:endParaRPr sz="160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  <a:tr h="731160">
                <a:tc>
                  <a:txBody>
                    <a:bodyPr/>
                    <a:lstStyle/>
                    <a:p>
                      <a:pPr marL="223560" algn="ctr">
                        <a:lnSpc>
                          <a:spcPct val="100000"/>
                        </a:lnSpc>
                      </a:pPr>
                      <a:r>
                        <a:rPr lang="ru-RU" sz="1400" strike="noStrike" spc="-4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Функционирование</a:t>
                      </a:r>
                      <a:r>
                        <a:rPr lang="ru-RU" sz="1400" strike="noStrike" spc="-63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 </a:t>
                      </a:r>
                      <a:r>
                        <a:rPr lang="ru-RU" sz="1400" strike="noStrike" spc="-15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Администрации  </a:t>
                      </a:r>
                      <a:r>
                        <a:rPr lang="ru-RU" sz="1400" strike="noStrike" spc="-15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Ивановского</a:t>
                      </a:r>
                      <a:r>
                        <a:rPr lang="ru-RU" sz="1400" strike="noStrike" spc="-4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сельского  поселения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60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3444,6  2703,5  2448,1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  <a:tr h="731160">
                <a:tc>
                  <a:txBody>
                    <a:bodyPr/>
                    <a:lstStyle/>
                    <a:p>
                      <a:pPr marL="223560" algn="ctr">
                        <a:lnSpc>
                          <a:spcPct val="100000"/>
                        </a:lnSpc>
                      </a:pPr>
                      <a:r>
                        <a:rPr lang="ru-RU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Обеспечение проведения выборов и референдумов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60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00,0     0,00        126,5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  <a:tr h="432360">
                <a:tc>
                  <a:txBody>
                    <a:bodyPr/>
                    <a:lstStyle/>
                    <a:p>
                      <a:pPr marL="898560">
                        <a:lnSpc>
                          <a:spcPct val="100000"/>
                        </a:lnSpc>
                      </a:pPr>
                      <a:r>
                        <a:rPr lang="ru-RU" sz="1400" strike="noStrike" spc="-9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Резервные</a:t>
                      </a:r>
                      <a:r>
                        <a:rPr lang="ru-RU" sz="1400" strike="noStrike" spc="-89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 </a:t>
                      </a:r>
                      <a:r>
                        <a:rPr lang="ru-RU" sz="1400" strike="noStrike" spc="-15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фонды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60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15,0       15,0     </a:t>
                      </a:r>
                      <a:r>
                        <a:rPr lang="ru-RU" sz="140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15,0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  <a:tr h="519120">
                <a:tc>
                  <a:txBody>
                    <a:bodyPr/>
                    <a:lstStyle/>
                    <a:p>
                      <a:pPr marL="1266120" indent="-813960">
                        <a:lnSpc>
                          <a:spcPct val="100000"/>
                        </a:lnSpc>
                      </a:pPr>
                      <a:r>
                        <a:rPr lang="ru-RU" sz="1400" strike="noStrike" spc="-4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Другие </a:t>
                      </a:r>
                      <a:r>
                        <a:rPr lang="ru-RU" sz="1400" strike="noStrike" spc="-9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общегосударственные  </a:t>
                      </a:r>
                      <a:r>
                        <a:rPr lang="ru-RU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вопросы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44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11,0        159,1     303,5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  <p:sp>
        <p:nvSpPr>
          <p:cNvPr id="405" name="CustomShape 6"/>
          <p:cNvSpPr/>
          <p:nvPr/>
        </p:nvSpPr>
        <p:spPr>
          <a:xfrm>
            <a:off x="468360" y="1125720"/>
            <a:ext cx="2445840" cy="1364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ustomShape 1"/>
          <p:cNvSpPr/>
          <p:nvPr/>
        </p:nvSpPr>
        <p:spPr>
          <a:xfrm>
            <a:off x="191880" y="260640"/>
            <a:ext cx="8821800" cy="75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r>
              <a:rPr lang="ru-RU" sz="3200" dirty="0" smtClean="0"/>
              <a:t>Социальная  политика</a:t>
            </a:r>
            <a:endParaRPr lang="ru-RU" sz="3200" dirty="0"/>
          </a:p>
        </p:txBody>
      </p:sp>
      <p:sp>
        <p:nvSpPr>
          <p:cNvPr id="407" name="CustomShape 2"/>
          <p:cNvSpPr/>
          <p:nvPr/>
        </p:nvSpPr>
        <p:spPr>
          <a:xfrm>
            <a:off x="540360" y="315360"/>
            <a:ext cx="8061480" cy="123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95760" rIns="0" bIns="0"/>
          <a:lstStyle/>
          <a:p>
            <a:pPr marL="500400">
              <a:lnSpc>
                <a:spcPct val="100000"/>
              </a:lnSpc>
            </a:pPr>
            <a:endParaRPr/>
          </a:p>
        </p:txBody>
      </p:sp>
      <p:graphicFrame>
        <p:nvGraphicFramePr>
          <p:cNvPr id="409" name="Table 4"/>
          <p:cNvGraphicFramePr/>
          <p:nvPr/>
        </p:nvGraphicFramePr>
        <p:xfrm>
          <a:off x="453240" y="2190600"/>
          <a:ext cx="7547400" cy="1516680"/>
        </p:xfrm>
        <a:graphic>
          <a:graphicData uri="http://schemas.openxmlformats.org/drawingml/2006/table">
            <a:tbl>
              <a:tblPr/>
              <a:tblGrid>
                <a:gridCol w="4354200"/>
                <a:gridCol w="3193200"/>
              </a:tblGrid>
              <a:tr h="7851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2019           2020       2021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352440"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Пенсионное обеспечение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90,0           </a:t>
                      </a:r>
                      <a:r>
                        <a:rPr lang="ru-RU" dirty="0" smtClean="0"/>
                        <a:t>58,0        58,0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191880" y="260640"/>
            <a:ext cx="8821800" cy="75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2" name="CustomShape 2"/>
          <p:cNvSpPr/>
          <p:nvPr/>
        </p:nvSpPr>
        <p:spPr>
          <a:xfrm>
            <a:off x="540360" y="315360"/>
            <a:ext cx="8061480" cy="123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95760" rIns="0" bIns="0"/>
          <a:lstStyle/>
          <a:p>
            <a:pPr marL="806400">
              <a:lnSpc>
                <a:spcPct val="100000"/>
              </a:lnSpc>
            </a:pPr>
            <a:r>
              <a:rPr lang="ru-RU" sz="24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Расходы </a:t>
            </a: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жилищно-коммунальное</a:t>
            </a:r>
            <a:r>
              <a:rPr lang="ru-RU" sz="2400" strike="noStrike" spc="-29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хозяйство</a:t>
            </a:r>
            <a:endParaRPr/>
          </a:p>
        </p:txBody>
      </p:sp>
      <p:sp>
        <p:nvSpPr>
          <p:cNvPr id="413" name="CustomShape 3"/>
          <p:cNvSpPr/>
          <p:nvPr/>
        </p:nvSpPr>
        <p:spPr>
          <a:xfrm>
            <a:off x="3364200" y="1598040"/>
            <a:ext cx="424656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3240" algn="ctr">
              <a:lnSpc>
                <a:spcPct val="100000"/>
              </a:lnSpc>
            </a:pPr>
            <a:r>
              <a:rPr lang="ru-RU" sz="1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проведение мероприятий в области жилищно-  коммунального хозяйства предусмотрены средства</a:t>
            </a:r>
            <a:r>
              <a:rPr lang="ru-RU" sz="1400" b="1" i="1" strike="noStrike" spc="-148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  следующих</a:t>
            </a:r>
            <a:r>
              <a:rPr lang="ru-RU" sz="1400" b="1" i="1" strike="noStrike" spc="-4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объемах:</a:t>
            </a:r>
            <a:endParaRPr/>
          </a:p>
        </p:txBody>
      </p:sp>
      <p:graphicFrame>
        <p:nvGraphicFramePr>
          <p:cNvPr id="414" name="Table 4"/>
          <p:cNvGraphicFramePr/>
          <p:nvPr/>
        </p:nvGraphicFramePr>
        <p:xfrm>
          <a:off x="453960" y="2335320"/>
          <a:ext cx="8046720" cy="1152360"/>
        </p:xfrm>
        <a:graphic>
          <a:graphicData uri="http://schemas.openxmlformats.org/drawingml/2006/table">
            <a:tbl>
              <a:tblPr/>
              <a:tblGrid>
                <a:gridCol w="4642200"/>
                <a:gridCol w="3404520"/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2019</a:t>
                      </a:r>
                      <a:r>
                        <a:rPr lang="ru-RU" sz="1400" strike="noStrike" spc="-128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strike="noStrike" spc="-4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        </a:t>
                      </a:r>
                      <a:r>
                        <a:rPr lang="ru-RU" sz="1400" strike="noStrike" spc="-4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2020 </a:t>
                      </a:r>
                      <a:r>
                        <a:rPr lang="ru-RU" sz="1400" strike="noStrike" spc="-4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       </a:t>
                      </a:r>
                      <a:r>
                        <a:rPr lang="ru-RU" sz="1400" strike="noStrike" spc="-4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2021 </a:t>
                      </a:r>
                      <a:r>
                        <a:rPr lang="ru-RU" sz="1400" strike="noStrike" spc="-4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</a:t>
                      </a:r>
                      <a:endParaRPr/>
                    </a:p>
                    <a:p>
                      <a:pPr marL="13860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(тыс.</a:t>
                      </a:r>
                      <a:r>
                        <a:rPr lang="ru-RU" sz="1400" strike="noStrike" spc="-8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рублей)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</a:tr>
              <a:tr h="432360">
                <a:tc>
                  <a:txBody>
                    <a:bodyPr/>
                    <a:lstStyle/>
                    <a:p>
                      <a:pPr marL="127080" algn="ctr">
                        <a:lnSpc>
                          <a:spcPct val="100000"/>
                        </a:lnSpc>
                      </a:pPr>
                      <a:r>
                        <a:rPr lang="ru-RU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Благоустройство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44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422,0               320,0           220,0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C:\Documents and Settings\User\Рабочий стол\Новая папка333333\IMG_0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643314"/>
            <a:ext cx="4357718" cy="3000396"/>
          </a:xfrm>
          <a:prstGeom prst="rect">
            <a:avLst/>
          </a:prstGeom>
          <a:noFill/>
        </p:spPr>
      </p:pic>
      <p:pic>
        <p:nvPicPr>
          <p:cNvPr id="5123" name="Picture 3" descr="C:\Documents and Settings\User\Рабочий стол\Новая папка333333\SDC143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786190"/>
            <a:ext cx="342902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411480" y="516600"/>
            <a:ext cx="8451360" cy="111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CustomShape 2"/>
          <p:cNvSpPr/>
          <p:nvPr/>
        </p:nvSpPr>
        <p:spPr>
          <a:xfrm>
            <a:off x="1718640" y="851760"/>
            <a:ext cx="583596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24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Расходы </a:t>
            </a:r>
            <a:r>
              <a:rPr lang="ru-RU" sz="24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бюджета </a:t>
            </a: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национальную оборону</a:t>
            </a:r>
            <a:endParaRPr/>
          </a:p>
        </p:txBody>
      </p:sp>
      <p:sp>
        <p:nvSpPr>
          <p:cNvPr id="418" name="CustomShape 3"/>
          <p:cNvSpPr/>
          <p:nvPr/>
        </p:nvSpPr>
        <p:spPr>
          <a:xfrm>
            <a:off x="450720" y="1669320"/>
            <a:ext cx="809100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осуществление первичного воинского учета на территориях,  </a:t>
            </a:r>
            <a:r>
              <a:rPr lang="ru-RU" sz="1400" b="1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где 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отсутствуют военные  комиссариаты в рамках </a:t>
            </a:r>
            <a:r>
              <a:rPr lang="ru-RU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непрограммных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расходов органов местного самоуправления</a:t>
            </a:r>
            <a:r>
              <a:rPr lang="ru-RU" sz="1400" b="1" strike="noStrike" spc="-14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strike="noStrike" spc="-143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</a:t>
            </a:r>
            <a:r>
              <a:rPr lang="ru-RU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</a:t>
            </a:r>
            <a:r>
              <a:rPr lang="ru-RU" sz="1400" b="1" strike="noStrike" spc="-5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</a:t>
            </a:r>
            <a:endParaRPr/>
          </a:p>
        </p:txBody>
      </p:sp>
      <p:graphicFrame>
        <p:nvGraphicFramePr>
          <p:cNvPr id="419" name="Table 4"/>
          <p:cNvGraphicFramePr/>
          <p:nvPr/>
        </p:nvGraphicFramePr>
        <p:xfrm>
          <a:off x="893880" y="2550960"/>
          <a:ext cx="6035400" cy="1079640"/>
        </p:xfrm>
        <a:graphic>
          <a:graphicData uri="http://schemas.openxmlformats.org/drawingml/2006/table">
            <a:tbl>
              <a:tblPr/>
              <a:tblGrid>
                <a:gridCol w="6035400"/>
              </a:tblGrid>
              <a:tr h="647640">
                <a:tc>
                  <a:txBody>
                    <a:bodyPr/>
                    <a:lstStyle/>
                    <a:p>
                      <a:pPr marL="13788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           2019</a:t>
                      </a:r>
                      <a:r>
                        <a:rPr lang="ru-RU" sz="140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      </a:t>
                      </a: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2020         2021годы</a:t>
                      </a:r>
                      <a:endParaRPr/>
                    </a:p>
                    <a:p>
                      <a:pPr marL="13896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(тыс.</a:t>
                      </a:r>
                      <a:r>
                        <a:rPr lang="ru-RU" sz="1400" strike="noStrike" spc="-8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рублей)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13860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79,5          79,3       0,0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  <p:pic>
        <p:nvPicPr>
          <p:cNvPr id="420" name="Рисунок 419"/>
          <p:cNvPicPr/>
          <p:nvPr/>
        </p:nvPicPr>
        <p:blipFill>
          <a:blip r:embed="rId3" cstate="print"/>
          <a:stretch/>
        </p:blipFill>
        <p:spPr>
          <a:xfrm>
            <a:off x="6365160" y="2160000"/>
            <a:ext cx="2412000" cy="4696560"/>
          </a:xfrm>
          <a:prstGeom prst="rect">
            <a:avLst/>
          </a:prstGeom>
          <a:ln>
            <a:noFill/>
          </a:ln>
        </p:spPr>
      </p:pic>
      <p:pic>
        <p:nvPicPr>
          <p:cNvPr id="6146" name="Picture 2" descr="C:\Documents and Settings\User\Рабочий стол\Новая папка333333\DSCN12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714752"/>
            <a:ext cx="507209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514440" y="104616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2"/>
          <p:cNvSpPr/>
          <p:nvPr/>
        </p:nvSpPr>
        <p:spPr>
          <a:xfrm>
            <a:off x="514440" y="104616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3"/>
          <p:cNvSpPr/>
          <p:nvPr/>
        </p:nvSpPr>
        <p:spPr>
          <a:xfrm>
            <a:off x="514440" y="105336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4"/>
          <p:cNvSpPr/>
          <p:nvPr/>
        </p:nvSpPr>
        <p:spPr>
          <a:xfrm>
            <a:off x="536040" y="1311840"/>
            <a:ext cx="8072640" cy="194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55680" indent="-340920" algn="just">
              <a:lnSpc>
                <a:spcPct val="100000"/>
              </a:lnSpc>
            </a:pPr>
            <a:r>
              <a:rPr lang="ru-RU" sz="2250" strike="noStrike" spc="-239" dirty="0">
                <a:solidFill>
                  <a:srgbClr val="EFA12D"/>
                </a:solidFill>
                <a:uFill>
                  <a:solidFill>
                    <a:srgbClr val="FFFFFF"/>
                  </a:solidFill>
                </a:uFill>
                <a:latin typeface="Wingdings"/>
                <a:ea typeface="DejaVu Sans"/>
              </a:rPr>
              <a:t></a:t>
            </a:r>
            <a:r>
              <a:rPr lang="ru-RU" sz="2250" strike="noStrike" spc="-239" dirty="0">
                <a:solidFill>
                  <a:srgbClr val="EFA12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3200" b="1" strike="noStrike" spc="-333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Бюджет </a:t>
            </a:r>
            <a:r>
              <a:rPr lang="ru-RU" sz="3200" b="1" strike="noStrike" spc="-443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для </a:t>
            </a:r>
            <a:r>
              <a:rPr lang="ru-RU" sz="3200" b="1" strike="noStrike" spc="-208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граждан </a:t>
            </a:r>
            <a:r>
              <a:rPr lang="ru-RU" sz="3200" strike="noStrike" spc="15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 </a:t>
            </a:r>
            <a:r>
              <a:rPr lang="ru-RU" sz="3200" strike="noStrike" spc="-69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это </a:t>
            </a:r>
            <a:r>
              <a:rPr lang="ru-RU" sz="3200" strike="noStrike" spc="-29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аналитический  материал, </a:t>
            </a:r>
            <a:r>
              <a:rPr lang="ru-RU" sz="3200" strike="noStrike" spc="-24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доступный </a:t>
            </a:r>
            <a:r>
              <a:rPr lang="ru-RU" sz="3200" strike="noStrike" spc="-1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для </a:t>
            </a:r>
            <a:r>
              <a:rPr lang="ru-RU" sz="3200" strike="noStrike" spc="-43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широкого </a:t>
            </a:r>
            <a:r>
              <a:rPr lang="ru-RU" sz="3200" strike="noStrike" spc="-49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круга  </a:t>
            </a:r>
            <a:r>
              <a:rPr lang="ru-RU" sz="3200" strike="noStrike" spc="-29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неподготовленных  </a:t>
            </a:r>
            <a:r>
              <a:rPr lang="ru-RU" sz="3200" strike="noStrike" spc="-18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пользователей: </a:t>
            </a:r>
            <a:r>
              <a:rPr lang="ru-RU" sz="3200" strike="noStrike" spc="-1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3200" strike="noStrike" spc="-29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основы</a:t>
            </a:r>
            <a:endParaRPr/>
          </a:p>
        </p:txBody>
      </p:sp>
      <p:sp>
        <p:nvSpPr>
          <p:cNvPr id="199" name="CustomShape 5"/>
          <p:cNvSpPr/>
          <p:nvPr/>
        </p:nvSpPr>
        <p:spPr>
          <a:xfrm>
            <a:off x="878760" y="2775240"/>
            <a:ext cx="5702760" cy="194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3200" strike="noStrike" spc="-35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бюджета	</a:t>
            </a:r>
            <a:r>
              <a:rPr lang="ru-RU" sz="3200" strike="noStrike" spc="-43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 </a:t>
            </a:r>
            <a:r>
              <a:rPr lang="ru-RU" sz="3200" strike="noStrike" spc="-35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бюджетного  мун</a:t>
            </a:r>
            <a:r>
              <a:rPr lang="ru-RU" sz="3200" strike="noStrike" spc="-38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иципальные программы, и широкий спектр другой информации. </a:t>
            </a:r>
            <a:endParaRPr/>
          </a:p>
        </p:txBody>
      </p:sp>
      <p:sp>
        <p:nvSpPr>
          <p:cNvPr id="200" name="CustomShape 6"/>
          <p:cNvSpPr/>
          <p:nvPr/>
        </p:nvSpPr>
        <p:spPr>
          <a:xfrm>
            <a:off x="6686640" y="2775240"/>
            <a:ext cx="1921320" cy="243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139680" algn="r">
              <a:lnSpc>
                <a:spcPct val="100000"/>
              </a:lnSpc>
            </a:pPr>
            <a:r>
              <a:rPr lang="ru-RU" sz="3200" strike="noStrike" spc="-15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проце</a:t>
            </a:r>
            <a:r>
              <a:rPr lang="ru-RU" sz="3200" strike="noStrike" spc="-24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с</a:t>
            </a:r>
            <a:r>
              <a:rPr lang="ru-RU" sz="3200" strike="noStrike" spc="-1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с</a:t>
            </a:r>
            <a:r>
              <a:rPr lang="ru-RU" sz="3200" strike="noStrike" spc="-38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а</a:t>
            </a:r>
            <a:r>
              <a:rPr lang="ru-RU" sz="3200" strike="noStrike" spc="15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,  </a:t>
            </a:r>
            <a:endParaRPr/>
          </a:p>
        </p:txBody>
      </p:sp>
      <p:sp>
        <p:nvSpPr>
          <p:cNvPr id="201" name="CustomShape 7"/>
          <p:cNvSpPr/>
          <p:nvPr/>
        </p:nvSpPr>
        <p:spPr>
          <a:xfrm>
            <a:off x="5305320" y="4238640"/>
            <a:ext cx="3300480" cy="97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/>
          </a:p>
        </p:txBody>
      </p:sp>
      <p:sp>
        <p:nvSpPr>
          <p:cNvPr id="202" name="CustomShape 8"/>
          <p:cNvSpPr/>
          <p:nvPr/>
        </p:nvSpPr>
        <p:spPr>
          <a:xfrm>
            <a:off x="878760" y="4238640"/>
            <a:ext cx="3995640" cy="14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514440" y="104616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2"/>
          <p:cNvSpPr/>
          <p:nvPr/>
        </p:nvSpPr>
        <p:spPr>
          <a:xfrm>
            <a:off x="514440" y="104616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3"/>
          <p:cNvSpPr/>
          <p:nvPr/>
        </p:nvSpPr>
        <p:spPr>
          <a:xfrm>
            <a:off x="514440" y="105336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4"/>
          <p:cNvSpPr/>
          <p:nvPr/>
        </p:nvSpPr>
        <p:spPr>
          <a:xfrm>
            <a:off x="8808120" y="6516360"/>
            <a:ext cx="99360" cy="18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200" strike="noStrike" spc="-1">
                <a:solidFill>
                  <a:srgbClr val="D28E27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3</a:t>
            </a:r>
            <a:endParaRPr/>
          </a:p>
        </p:txBody>
      </p:sp>
      <p:sp>
        <p:nvSpPr>
          <p:cNvPr id="207" name="CustomShape 5"/>
          <p:cNvSpPr/>
          <p:nvPr/>
        </p:nvSpPr>
        <p:spPr>
          <a:xfrm>
            <a:off x="3073320" y="4065480"/>
            <a:ext cx="3776040" cy="2047680"/>
          </a:xfrm>
          <a:custGeom>
            <a:avLst/>
            <a:gdLst/>
            <a:ahLst/>
            <a:cxnLst/>
            <a:rect l="l" t="t" r="r" b="b"/>
            <a:pathLst>
              <a:path w="3778250" h="2049779">
                <a:moveTo>
                  <a:pt x="1889125" y="0"/>
                </a:moveTo>
                <a:lnTo>
                  <a:pt x="1827986" y="526"/>
                </a:lnTo>
                <a:lnTo>
                  <a:pt x="1767333" y="2095"/>
                </a:lnTo>
                <a:lnTo>
                  <a:pt x="1707194" y="4690"/>
                </a:lnTo>
                <a:lnTo>
                  <a:pt x="1647598" y="8295"/>
                </a:lnTo>
                <a:lnTo>
                  <a:pt x="1588576" y="12896"/>
                </a:lnTo>
                <a:lnTo>
                  <a:pt x="1530155" y="18474"/>
                </a:lnTo>
                <a:lnTo>
                  <a:pt x="1472366" y="25016"/>
                </a:lnTo>
                <a:lnTo>
                  <a:pt x="1415238" y="32505"/>
                </a:lnTo>
                <a:lnTo>
                  <a:pt x="1358800" y="40924"/>
                </a:lnTo>
                <a:lnTo>
                  <a:pt x="1303081" y="50259"/>
                </a:lnTo>
                <a:lnTo>
                  <a:pt x="1248111" y="60493"/>
                </a:lnTo>
                <a:lnTo>
                  <a:pt x="1193920" y="71610"/>
                </a:lnTo>
                <a:lnTo>
                  <a:pt x="1140536" y="83594"/>
                </a:lnTo>
                <a:lnTo>
                  <a:pt x="1087988" y="96430"/>
                </a:lnTo>
                <a:lnTo>
                  <a:pt x="1036307" y="110101"/>
                </a:lnTo>
                <a:lnTo>
                  <a:pt x="985521" y="124593"/>
                </a:lnTo>
                <a:lnTo>
                  <a:pt x="935660" y="139888"/>
                </a:lnTo>
                <a:lnTo>
                  <a:pt x="886753" y="155970"/>
                </a:lnTo>
                <a:lnTo>
                  <a:pt x="838830" y="172825"/>
                </a:lnTo>
                <a:lnTo>
                  <a:pt x="791919" y="190436"/>
                </a:lnTo>
                <a:lnTo>
                  <a:pt x="746050" y="208787"/>
                </a:lnTo>
                <a:lnTo>
                  <a:pt x="701253" y="227863"/>
                </a:lnTo>
                <a:lnTo>
                  <a:pt x="657556" y="247646"/>
                </a:lnTo>
                <a:lnTo>
                  <a:pt x="614990" y="268123"/>
                </a:lnTo>
                <a:lnTo>
                  <a:pt x="573582" y="289275"/>
                </a:lnTo>
                <a:lnTo>
                  <a:pt x="533364" y="311089"/>
                </a:lnTo>
                <a:lnTo>
                  <a:pt x="494363" y="333547"/>
                </a:lnTo>
                <a:lnTo>
                  <a:pt x="456610" y="356634"/>
                </a:lnTo>
                <a:lnTo>
                  <a:pt x="420133" y="380334"/>
                </a:lnTo>
                <a:lnTo>
                  <a:pt x="384963" y="404631"/>
                </a:lnTo>
                <a:lnTo>
                  <a:pt x="351128" y="429510"/>
                </a:lnTo>
                <a:lnTo>
                  <a:pt x="318657" y="454953"/>
                </a:lnTo>
                <a:lnTo>
                  <a:pt x="287580" y="480946"/>
                </a:lnTo>
                <a:lnTo>
                  <a:pt x="257927" y="507473"/>
                </a:lnTo>
                <a:lnTo>
                  <a:pt x="229726" y="534517"/>
                </a:lnTo>
                <a:lnTo>
                  <a:pt x="203008" y="562062"/>
                </a:lnTo>
                <a:lnTo>
                  <a:pt x="154133" y="618595"/>
                </a:lnTo>
                <a:lnTo>
                  <a:pt x="111538" y="676944"/>
                </a:lnTo>
                <a:lnTo>
                  <a:pt x="75458" y="736981"/>
                </a:lnTo>
                <a:lnTo>
                  <a:pt x="46126" y="798580"/>
                </a:lnTo>
                <a:lnTo>
                  <a:pt x="23778" y="861613"/>
                </a:lnTo>
                <a:lnTo>
                  <a:pt x="8648" y="925953"/>
                </a:lnTo>
                <a:lnTo>
                  <a:pt x="970" y="991473"/>
                </a:lnTo>
                <a:lnTo>
                  <a:pt x="0" y="1024636"/>
                </a:lnTo>
                <a:lnTo>
                  <a:pt x="970" y="1057802"/>
                </a:lnTo>
                <a:lnTo>
                  <a:pt x="8648" y="1123329"/>
                </a:lnTo>
                <a:lnTo>
                  <a:pt x="23778" y="1187677"/>
                </a:lnTo>
                <a:lnTo>
                  <a:pt x="46126" y="1250717"/>
                </a:lnTo>
                <a:lnTo>
                  <a:pt x="75458" y="1312323"/>
                </a:lnTo>
                <a:lnTo>
                  <a:pt x="111538" y="1372368"/>
                </a:lnTo>
                <a:lnTo>
                  <a:pt x="154133" y="1430723"/>
                </a:lnTo>
                <a:lnTo>
                  <a:pt x="203008" y="1487263"/>
                </a:lnTo>
                <a:lnTo>
                  <a:pt x="229726" y="1514812"/>
                </a:lnTo>
                <a:lnTo>
                  <a:pt x="257927" y="1541859"/>
                </a:lnTo>
                <a:lnTo>
                  <a:pt x="287580" y="1568389"/>
                </a:lnTo>
                <a:lnTo>
                  <a:pt x="318657" y="1594385"/>
                </a:lnTo>
                <a:lnTo>
                  <a:pt x="351128" y="1619832"/>
                </a:lnTo>
                <a:lnTo>
                  <a:pt x="384963" y="1644714"/>
                </a:lnTo>
                <a:lnTo>
                  <a:pt x="420133" y="1669014"/>
                </a:lnTo>
                <a:lnTo>
                  <a:pt x="456610" y="1692717"/>
                </a:lnTo>
                <a:lnTo>
                  <a:pt x="494363" y="1715807"/>
                </a:lnTo>
                <a:lnTo>
                  <a:pt x="533364" y="1738268"/>
                </a:lnTo>
                <a:lnTo>
                  <a:pt x="573582" y="1760084"/>
                </a:lnTo>
                <a:lnTo>
                  <a:pt x="614990" y="1781240"/>
                </a:lnTo>
                <a:lnTo>
                  <a:pt x="657556" y="1801719"/>
                </a:lnTo>
                <a:lnTo>
                  <a:pt x="701253" y="1821505"/>
                </a:lnTo>
                <a:lnTo>
                  <a:pt x="746050" y="1840583"/>
                </a:lnTo>
                <a:lnTo>
                  <a:pt x="791919" y="1858936"/>
                </a:lnTo>
                <a:lnTo>
                  <a:pt x="838830" y="1876550"/>
                </a:lnTo>
                <a:lnTo>
                  <a:pt x="886753" y="1893407"/>
                </a:lnTo>
                <a:lnTo>
                  <a:pt x="935660" y="1909492"/>
                </a:lnTo>
                <a:lnTo>
                  <a:pt x="985521" y="1924789"/>
                </a:lnTo>
                <a:lnTo>
                  <a:pt x="1036307" y="1939282"/>
                </a:lnTo>
                <a:lnTo>
                  <a:pt x="1087988" y="1952955"/>
                </a:lnTo>
                <a:lnTo>
                  <a:pt x="1140536" y="1965793"/>
                </a:lnTo>
                <a:lnTo>
                  <a:pt x="1193920" y="1977779"/>
                </a:lnTo>
                <a:lnTo>
                  <a:pt x="1248111" y="1988897"/>
                </a:lnTo>
                <a:lnTo>
                  <a:pt x="1303081" y="1999132"/>
                </a:lnTo>
                <a:lnTo>
                  <a:pt x="1358800" y="2008468"/>
                </a:lnTo>
                <a:lnTo>
                  <a:pt x="1415238" y="2016889"/>
                </a:lnTo>
                <a:lnTo>
                  <a:pt x="1472366" y="2024378"/>
                </a:lnTo>
                <a:lnTo>
                  <a:pt x="1530155" y="2030921"/>
                </a:lnTo>
                <a:lnTo>
                  <a:pt x="1588576" y="2036501"/>
                </a:lnTo>
                <a:lnTo>
                  <a:pt x="1647598" y="2041101"/>
                </a:lnTo>
                <a:lnTo>
                  <a:pt x="1707194" y="2044708"/>
                </a:lnTo>
                <a:lnTo>
                  <a:pt x="1767333" y="2047303"/>
                </a:lnTo>
                <a:lnTo>
                  <a:pt x="1827986" y="2048872"/>
                </a:lnTo>
                <a:lnTo>
                  <a:pt x="1889125" y="2049399"/>
                </a:lnTo>
                <a:lnTo>
                  <a:pt x="1950263" y="2048872"/>
                </a:lnTo>
                <a:lnTo>
                  <a:pt x="2010916" y="2047303"/>
                </a:lnTo>
                <a:lnTo>
                  <a:pt x="2071055" y="2044708"/>
                </a:lnTo>
                <a:lnTo>
                  <a:pt x="2130651" y="2041101"/>
                </a:lnTo>
                <a:lnTo>
                  <a:pt x="2189673" y="2036501"/>
                </a:lnTo>
                <a:lnTo>
                  <a:pt x="2248094" y="2030921"/>
                </a:lnTo>
                <a:lnTo>
                  <a:pt x="2305883" y="2024378"/>
                </a:lnTo>
                <a:lnTo>
                  <a:pt x="2363011" y="2016889"/>
                </a:lnTo>
                <a:lnTo>
                  <a:pt x="2419449" y="2008468"/>
                </a:lnTo>
                <a:lnTo>
                  <a:pt x="2475168" y="1999132"/>
                </a:lnTo>
                <a:lnTo>
                  <a:pt x="2530138" y="1988897"/>
                </a:lnTo>
                <a:lnTo>
                  <a:pt x="2584329" y="1977779"/>
                </a:lnTo>
                <a:lnTo>
                  <a:pt x="2637713" y="1965793"/>
                </a:lnTo>
                <a:lnTo>
                  <a:pt x="2690261" y="1952955"/>
                </a:lnTo>
                <a:lnTo>
                  <a:pt x="2741942" y="1939282"/>
                </a:lnTo>
                <a:lnTo>
                  <a:pt x="2792728" y="1924789"/>
                </a:lnTo>
                <a:lnTo>
                  <a:pt x="2842589" y="1909492"/>
                </a:lnTo>
                <a:lnTo>
                  <a:pt x="2891496" y="1893407"/>
                </a:lnTo>
                <a:lnTo>
                  <a:pt x="2939419" y="1876550"/>
                </a:lnTo>
                <a:lnTo>
                  <a:pt x="2986330" y="1858936"/>
                </a:lnTo>
                <a:lnTo>
                  <a:pt x="3032199" y="1840583"/>
                </a:lnTo>
                <a:lnTo>
                  <a:pt x="3076996" y="1821505"/>
                </a:lnTo>
                <a:lnTo>
                  <a:pt x="3120693" y="1801719"/>
                </a:lnTo>
                <a:lnTo>
                  <a:pt x="3163259" y="1781240"/>
                </a:lnTo>
                <a:lnTo>
                  <a:pt x="3204667" y="1760084"/>
                </a:lnTo>
                <a:lnTo>
                  <a:pt x="3244885" y="1738268"/>
                </a:lnTo>
                <a:lnTo>
                  <a:pt x="3283886" y="1715807"/>
                </a:lnTo>
                <a:lnTo>
                  <a:pt x="3321639" y="1692717"/>
                </a:lnTo>
                <a:lnTo>
                  <a:pt x="3358116" y="1669014"/>
                </a:lnTo>
                <a:lnTo>
                  <a:pt x="3393286" y="1644714"/>
                </a:lnTo>
                <a:lnTo>
                  <a:pt x="3427121" y="1619832"/>
                </a:lnTo>
                <a:lnTo>
                  <a:pt x="3459592" y="1594385"/>
                </a:lnTo>
                <a:lnTo>
                  <a:pt x="3490669" y="1568389"/>
                </a:lnTo>
                <a:lnTo>
                  <a:pt x="3520322" y="1541859"/>
                </a:lnTo>
                <a:lnTo>
                  <a:pt x="3548523" y="1514812"/>
                </a:lnTo>
                <a:lnTo>
                  <a:pt x="3575241" y="1487263"/>
                </a:lnTo>
                <a:lnTo>
                  <a:pt x="3624116" y="1430723"/>
                </a:lnTo>
                <a:lnTo>
                  <a:pt x="3666711" y="1372368"/>
                </a:lnTo>
                <a:lnTo>
                  <a:pt x="3702791" y="1312323"/>
                </a:lnTo>
                <a:lnTo>
                  <a:pt x="3732123" y="1250717"/>
                </a:lnTo>
                <a:lnTo>
                  <a:pt x="3754471" y="1187677"/>
                </a:lnTo>
                <a:lnTo>
                  <a:pt x="3769601" y="1123329"/>
                </a:lnTo>
                <a:lnTo>
                  <a:pt x="3777279" y="1057802"/>
                </a:lnTo>
                <a:lnTo>
                  <a:pt x="3778250" y="1024636"/>
                </a:lnTo>
                <a:lnTo>
                  <a:pt x="3777279" y="991473"/>
                </a:lnTo>
                <a:lnTo>
                  <a:pt x="3769601" y="925953"/>
                </a:lnTo>
                <a:lnTo>
                  <a:pt x="3754471" y="861613"/>
                </a:lnTo>
                <a:lnTo>
                  <a:pt x="3732123" y="798580"/>
                </a:lnTo>
                <a:lnTo>
                  <a:pt x="3702791" y="736981"/>
                </a:lnTo>
                <a:lnTo>
                  <a:pt x="3666711" y="676944"/>
                </a:lnTo>
                <a:lnTo>
                  <a:pt x="3624116" y="618595"/>
                </a:lnTo>
                <a:lnTo>
                  <a:pt x="3575241" y="562062"/>
                </a:lnTo>
                <a:lnTo>
                  <a:pt x="3548523" y="534517"/>
                </a:lnTo>
                <a:lnTo>
                  <a:pt x="3520322" y="507473"/>
                </a:lnTo>
                <a:lnTo>
                  <a:pt x="3490669" y="480946"/>
                </a:lnTo>
                <a:lnTo>
                  <a:pt x="3459592" y="454953"/>
                </a:lnTo>
                <a:lnTo>
                  <a:pt x="3427121" y="429510"/>
                </a:lnTo>
                <a:lnTo>
                  <a:pt x="3393286" y="404631"/>
                </a:lnTo>
                <a:lnTo>
                  <a:pt x="3358116" y="380334"/>
                </a:lnTo>
                <a:lnTo>
                  <a:pt x="3321639" y="356634"/>
                </a:lnTo>
                <a:lnTo>
                  <a:pt x="3283886" y="333547"/>
                </a:lnTo>
                <a:lnTo>
                  <a:pt x="3244885" y="311089"/>
                </a:lnTo>
                <a:lnTo>
                  <a:pt x="3204667" y="289275"/>
                </a:lnTo>
                <a:lnTo>
                  <a:pt x="3163259" y="268123"/>
                </a:lnTo>
                <a:lnTo>
                  <a:pt x="3120693" y="247646"/>
                </a:lnTo>
                <a:lnTo>
                  <a:pt x="3076996" y="227863"/>
                </a:lnTo>
                <a:lnTo>
                  <a:pt x="3032199" y="208787"/>
                </a:lnTo>
                <a:lnTo>
                  <a:pt x="2986330" y="190436"/>
                </a:lnTo>
                <a:lnTo>
                  <a:pt x="2939419" y="172825"/>
                </a:lnTo>
                <a:lnTo>
                  <a:pt x="2891496" y="155970"/>
                </a:lnTo>
                <a:lnTo>
                  <a:pt x="2842589" y="139888"/>
                </a:lnTo>
                <a:lnTo>
                  <a:pt x="2792728" y="124593"/>
                </a:lnTo>
                <a:lnTo>
                  <a:pt x="2741942" y="110101"/>
                </a:lnTo>
                <a:lnTo>
                  <a:pt x="2690261" y="96430"/>
                </a:lnTo>
                <a:lnTo>
                  <a:pt x="2637713" y="83594"/>
                </a:lnTo>
                <a:lnTo>
                  <a:pt x="2584329" y="71610"/>
                </a:lnTo>
                <a:lnTo>
                  <a:pt x="2530138" y="60493"/>
                </a:lnTo>
                <a:lnTo>
                  <a:pt x="2475168" y="50259"/>
                </a:lnTo>
                <a:lnTo>
                  <a:pt x="2419449" y="40924"/>
                </a:lnTo>
                <a:lnTo>
                  <a:pt x="2363011" y="32505"/>
                </a:lnTo>
                <a:lnTo>
                  <a:pt x="2305883" y="25016"/>
                </a:lnTo>
                <a:lnTo>
                  <a:pt x="2248094" y="18474"/>
                </a:lnTo>
                <a:lnTo>
                  <a:pt x="2189673" y="12896"/>
                </a:lnTo>
                <a:lnTo>
                  <a:pt x="2130651" y="8295"/>
                </a:lnTo>
                <a:lnTo>
                  <a:pt x="2071055" y="4690"/>
                </a:lnTo>
                <a:lnTo>
                  <a:pt x="2010916" y="2095"/>
                </a:lnTo>
                <a:lnTo>
                  <a:pt x="1950263" y="526"/>
                </a:lnTo>
                <a:lnTo>
                  <a:pt x="1889125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6"/>
          <p:cNvSpPr/>
          <p:nvPr/>
        </p:nvSpPr>
        <p:spPr>
          <a:xfrm>
            <a:off x="3073320" y="4065480"/>
            <a:ext cx="3776040" cy="2047680"/>
          </a:xfrm>
          <a:custGeom>
            <a:avLst/>
            <a:gdLst/>
            <a:ahLst/>
            <a:cxnLst/>
            <a:rect l="l" t="t" r="r" b="b"/>
            <a:pathLst>
              <a:path w="3778250" h="2049779">
                <a:moveTo>
                  <a:pt x="0" y="1024636"/>
                </a:moveTo>
                <a:lnTo>
                  <a:pt x="3863" y="958573"/>
                </a:lnTo>
                <a:lnTo>
                  <a:pt x="15296" y="893627"/>
                </a:lnTo>
                <a:lnTo>
                  <a:pt x="34064" y="829925"/>
                </a:lnTo>
                <a:lnTo>
                  <a:pt x="59934" y="767593"/>
                </a:lnTo>
                <a:lnTo>
                  <a:pt x="92669" y="706759"/>
                </a:lnTo>
                <a:lnTo>
                  <a:pt x="132036" y="647550"/>
                </a:lnTo>
                <a:lnTo>
                  <a:pt x="177800" y="590094"/>
                </a:lnTo>
                <a:lnTo>
                  <a:pt x="229726" y="534517"/>
                </a:lnTo>
                <a:lnTo>
                  <a:pt x="257927" y="507473"/>
                </a:lnTo>
                <a:lnTo>
                  <a:pt x="287580" y="480946"/>
                </a:lnTo>
                <a:lnTo>
                  <a:pt x="318657" y="454953"/>
                </a:lnTo>
                <a:lnTo>
                  <a:pt x="351128" y="429510"/>
                </a:lnTo>
                <a:lnTo>
                  <a:pt x="384963" y="404631"/>
                </a:lnTo>
                <a:lnTo>
                  <a:pt x="420133" y="380334"/>
                </a:lnTo>
                <a:lnTo>
                  <a:pt x="456610" y="356634"/>
                </a:lnTo>
                <a:lnTo>
                  <a:pt x="494363" y="333547"/>
                </a:lnTo>
                <a:lnTo>
                  <a:pt x="533364" y="311089"/>
                </a:lnTo>
                <a:lnTo>
                  <a:pt x="573582" y="289275"/>
                </a:lnTo>
                <a:lnTo>
                  <a:pt x="614990" y="268123"/>
                </a:lnTo>
                <a:lnTo>
                  <a:pt x="657556" y="247646"/>
                </a:lnTo>
                <a:lnTo>
                  <a:pt x="701253" y="227863"/>
                </a:lnTo>
                <a:lnTo>
                  <a:pt x="746050" y="208787"/>
                </a:lnTo>
                <a:lnTo>
                  <a:pt x="791919" y="190436"/>
                </a:lnTo>
                <a:lnTo>
                  <a:pt x="838830" y="172825"/>
                </a:lnTo>
                <a:lnTo>
                  <a:pt x="886753" y="155970"/>
                </a:lnTo>
                <a:lnTo>
                  <a:pt x="935660" y="139888"/>
                </a:lnTo>
                <a:lnTo>
                  <a:pt x="985521" y="124593"/>
                </a:lnTo>
                <a:lnTo>
                  <a:pt x="1036307" y="110101"/>
                </a:lnTo>
                <a:lnTo>
                  <a:pt x="1087988" y="96430"/>
                </a:lnTo>
                <a:lnTo>
                  <a:pt x="1140536" y="83594"/>
                </a:lnTo>
                <a:lnTo>
                  <a:pt x="1193920" y="71610"/>
                </a:lnTo>
                <a:lnTo>
                  <a:pt x="1248111" y="60493"/>
                </a:lnTo>
                <a:lnTo>
                  <a:pt x="1303081" y="50259"/>
                </a:lnTo>
                <a:lnTo>
                  <a:pt x="1358800" y="40924"/>
                </a:lnTo>
                <a:lnTo>
                  <a:pt x="1415238" y="32505"/>
                </a:lnTo>
                <a:lnTo>
                  <a:pt x="1472366" y="25016"/>
                </a:lnTo>
                <a:lnTo>
                  <a:pt x="1530155" y="18474"/>
                </a:lnTo>
                <a:lnTo>
                  <a:pt x="1588576" y="12896"/>
                </a:lnTo>
                <a:lnTo>
                  <a:pt x="1647598" y="8295"/>
                </a:lnTo>
                <a:lnTo>
                  <a:pt x="1707194" y="4690"/>
                </a:lnTo>
                <a:lnTo>
                  <a:pt x="1767333" y="2095"/>
                </a:lnTo>
                <a:lnTo>
                  <a:pt x="1827986" y="526"/>
                </a:lnTo>
                <a:lnTo>
                  <a:pt x="1889125" y="0"/>
                </a:lnTo>
                <a:lnTo>
                  <a:pt x="1950263" y="526"/>
                </a:lnTo>
                <a:lnTo>
                  <a:pt x="2010916" y="2095"/>
                </a:lnTo>
                <a:lnTo>
                  <a:pt x="2071055" y="4690"/>
                </a:lnTo>
                <a:lnTo>
                  <a:pt x="2130651" y="8295"/>
                </a:lnTo>
                <a:lnTo>
                  <a:pt x="2189673" y="12896"/>
                </a:lnTo>
                <a:lnTo>
                  <a:pt x="2248094" y="18474"/>
                </a:lnTo>
                <a:lnTo>
                  <a:pt x="2305883" y="25016"/>
                </a:lnTo>
                <a:lnTo>
                  <a:pt x="2363011" y="32505"/>
                </a:lnTo>
                <a:lnTo>
                  <a:pt x="2419449" y="40924"/>
                </a:lnTo>
                <a:lnTo>
                  <a:pt x="2475168" y="50259"/>
                </a:lnTo>
                <a:lnTo>
                  <a:pt x="2530138" y="60493"/>
                </a:lnTo>
                <a:lnTo>
                  <a:pt x="2584329" y="71610"/>
                </a:lnTo>
                <a:lnTo>
                  <a:pt x="2637713" y="83594"/>
                </a:lnTo>
                <a:lnTo>
                  <a:pt x="2690261" y="96430"/>
                </a:lnTo>
                <a:lnTo>
                  <a:pt x="2741942" y="110101"/>
                </a:lnTo>
                <a:lnTo>
                  <a:pt x="2792728" y="124593"/>
                </a:lnTo>
                <a:lnTo>
                  <a:pt x="2842589" y="139888"/>
                </a:lnTo>
                <a:lnTo>
                  <a:pt x="2891496" y="155970"/>
                </a:lnTo>
                <a:lnTo>
                  <a:pt x="2939419" y="172825"/>
                </a:lnTo>
                <a:lnTo>
                  <a:pt x="2986330" y="190436"/>
                </a:lnTo>
                <a:lnTo>
                  <a:pt x="3032199" y="208787"/>
                </a:lnTo>
                <a:lnTo>
                  <a:pt x="3076996" y="227863"/>
                </a:lnTo>
                <a:lnTo>
                  <a:pt x="3120693" y="247646"/>
                </a:lnTo>
                <a:lnTo>
                  <a:pt x="3163259" y="268123"/>
                </a:lnTo>
                <a:lnTo>
                  <a:pt x="3204667" y="289275"/>
                </a:lnTo>
                <a:lnTo>
                  <a:pt x="3244885" y="311089"/>
                </a:lnTo>
                <a:lnTo>
                  <a:pt x="3283886" y="333547"/>
                </a:lnTo>
                <a:lnTo>
                  <a:pt x="3321639" y="356634"/>
                </a:lnTo>
                <a:lnTo>
                  <a:pt x="3358116" y="380334"/>
                </a:lnTo>
                <a:lnTo>
                  <a:pt x="3393286" y="404631"/>
                </a:lnTo>
                <a:lnTo>
                  <a:pt x="3427121" y="429510"/>
                </a:lnTo>
                <a:lnTo>
                  <a:pt x="3459592" y="454953"/>
                </a:lnTo>
                <a:lnTo>
                  <a:pt x="3490669" y="480946"/>
                </a:lnTo>
                <a:lnTo>
                  <a:pt x="3520322" y="507473"/>
                </a:lnTo>
                <a:lnTo>
                  <a:pt x="3548523" y="534517"/>
                </a:lnTo>
                <a:lnTo>
                  <a:pt x="3575241" y="562062"/>
                </a:lnTo>
                <a:lnTo>
                  <a:pt x="3624116" y="618595"/>
                </a:lnTo>
                <a:lnTo>
                  <a:pt x="3666711" y="676944"/>
                </a:lnTo>
                <a:lnTo>
                  <a:pt x="3702791" y="736981"/>
                </a:lnTo>
                <a:lnTo>
                  <a:pt x="3732123" y="798580"/>
                </a:lnTo>
                <a:lnTo>
                  <a:pt x="3754471" y="861613"/>
                </a:lnTo>
                <a:lnTo>
                  <a:pt x="3769601" y="925953"/>
                </a:lnTo>
                <a:lnTo>
                  <a:pt x="3777279" y="991473"/>
                </a:lnTo>
                <a:lnTo>
                  <a:pt x="3778250" y="1024636"/>
                </a:lnTo>
                <a:lnTo>
                  <a:pt x="3777279" y="1057802"/>
                </a:lnTo>
                <a:lnTo>
                  <a:pt x="3774386" y="1090705"/>
                </a:lnTo>
                <a:lnTo>
                  <a:pt x="3762953" y="1155658"/>
                </a:lnTo>
                <a:lnTo>
                  <a:pt x="3744185" y="1219368"/>
                </a:lnTo>
                <a:lnTo>
                  <a:pt x="3718315" y="1281707"/>
                </a:lnTo>
                <a:lnTo>
                  <a:pt x="3685580" y="1342549"/>
                </a:lnTo>
                <a:lnTo>
                  <a:pt x="3646213" y="1401765"/>
                </a:lnTo>
                <a:lnTo>
                  <a:pt x="3600449" y="1459228"/>
                </a:lnTo>
                <a:lnTo>
                  <a:pt x="3548523" y="1514812"/>
                </a:lnTo>
                <a:lnTo>
                  <a:pt x="3520322" y="1541859"/>
                </a:lnTo>
                <a:lnTo>
                  <a:pt x="3490669" y="1568389"/>
                </a:lnTo>
                <a:lnTo>
                  <a:pt x="3459592" y="1594385"/>
                </a:lnTo>
                <a:lnTo>
                  <a:pt x="3427121" y="1619832"/>
                </a:lnTo>
                <a:lnTo>
                  <a:pt x="3393286" y="1644714"/>
                </a:lnTo>
                <a:lnTo>
                  <a:pt x="3358116" y="1669014"/>
                </a:lnTo>
                <a:lnTo>
                  <a:pt x="3321639" y="1692717"/>
                </a:lnTo>
                <a:lnTo>
                  <a:pt x="3283886" y="1715807"/>
                </a:lnTo>
                <a:lnTo>
                  <a:pt x="3244885" y="1738268"/>
                </a:lnTo>
                <a:lnTo>
                  <a:pt x="3204667" y="1760084"/>
                </a:lnTo>
                <a:lnTo>
                  <a:pt x="3163259" y="1781240"/>
                </a:lnTo>
                <a:lnTo>
                  <a:pt x="3120693" y="1801719"/>
                </a:lnTo>
                <a:lnTo>
                  <a:pt x="3076996" y="1821505"/>
                </a:lnTo>
                <a:lnTo>
                  <a:pt x="3032199" y="1840583"/>
                </a:lnTo>
                <a:lnTo>
                  <a:pt x="2986330" y="1858936"/>
                </a:lnTo>
                <a:lnTo>
                  <a:pt x="2939419" y="1876550"/>
                </a:lnTo>
                <a:lnTo>
                  <a:pt x="2891496" y="1893407"/>
                </a:lnTo>
                <a:lnTo>
                  <a:pt x="2842589" y="1909492"/>
                </a:lnTo>
                <a:lnTo>
                  <a:pt x="2792728" y="1924789"/>
                </a:lnTo>
                <a:lnTo>
                  <a:pt x="2741942" y="1939282"/>
                </a:lnTo>
                <a:lnTo>
                  <a:pt x="2690261" y="1952955"/>
                </a:lnTo>
                <a:lnTo>
                  <a:pt x="2637713" y="1965793"/>
                </a:lnTo>
                <a:lnTo>
                  <a:pt x="2584329" y="1977779"/>
                </a:lnTo>
                <a:lnTo>
                  <a:pt x="2530138" y="1988897"/>
                </a:lnTo>
                <a:lnTo>
                  <a:pt x="2475168" y="1999132"/>
                </a:lnTo>
                <a:lnTo>
                  <a:pt x="2419449" y="2008468"/>
                </a:lnTo>
                <a:lnTo>
                  <a:pt x="2363011" y="2016889"/>
                </a:lnTo>
                <a:lnTo>
                  <a:pt x="2305883" y="2024378"/>
                </a:lnTo>
                <a:lnTo>
                  <a:pt x="2248094" y="2030921"/>
                </a:lnTo>
                <a:lnTo>
                  <a:pt x="2189673" y="2036501"/>
                </a:lnTo>
                <a:lnTo>
                  <a:pt x="2130651" y="2041101"/>
                </a:lnTo>
                <a:lnTo>
                  <a:pt x="2071055" y="2044708"/>
                </a:lnTo>
                <a:lnTo>
                  <a:pt x="2010916" y="2047303"/>
                </a:lnTo>
                <a:lnTo>
                  <a:pt x="1950263" y="2048872"/>
                </a:lnTo>
                <a:lnTo>
                  <a:pt x="1889125" y="2049399"/>
                </a:lnTo>
                <a:lnTo>
                  <a:pt x="1827986" y="2048872"/>
                </a:lnTo>
                <a:lnTo>
                  <a:pt x="1767333" y="2047303"/>
                </a:lnTo>
                <a:lnTo>
                  <a:pt x="1707194" y="2044708"/>
                </a:lnTo>
                <a:lnTo>
                  <a:pt x="1647598" y="2041101"/>
                </a:lnTo>
                <a:lnTo>
                  <a:pt x="1588576" y="2036501"/>
                </a:lnTo>
                <a:lnTo>
                  <a:pt x="1530155" y="2030921"/>
                </a:lnTo>
                <a:lnTo>
                  <a:pt x="1472366" y="2024378"/>
                </a:lnTo>
                <a:lnTo>
                  <a:pt x="1415238" y="2016889"/>
                </a:lnTo>
                <a:lnTo>
                  <a:pt x="1358800" y="2008468"/>
                </a:lnTo>
                <a:lnTo>
                  <a:pt x="1303081" y="1999132"/>
                </a:lnTo>
                <a:lnTo>
                  <a:pt x="1248111" y="1988897"/>
                </a:lnTo>
                <a:lnTo>
                  <a:pt x="1193920" y="1977779"/>
                </a:lnTo>
                <a:lnTo>
                  <a:pt x="1140536" y="1965793"/>
                </a:lnTo>
                <a:lnTo>
                  <a:pt x="1087988" y="1952955"/>
                </a:lnTo>
                <a:lnTo>
                  <a:pt x="1036307" y="1939282"/>
                </a:lnTo>
                <a:lnTo>
                  <a:pt x="985521" y="1924789"/>
                </a:lnTo>
                <a:lnTo>
                  <a:pt x="935660" y="1909492"/>
                </a:lnTo>
                <a:lnTo>
                  <a:pt x="886753" y="1893407"/>
                </a:lnTo>
                <a:lnTo>
                  <a:pt x="838830" y="1876550"/>
                </a:lnTo>
                <a:lnTo>
                  <a:pt x="791919" y="1858936"/>
                </a:lnTo>
                <a:lnTo>
                  <a:pt x="746050" y="1840583"/>
                </a:lnTo>
                <a:lnTo>
                  <a:pt x="701253" y="1821505"/>
                </a:lnTo>
                <a:lnTo>
                  <a:pt x="657556" y="1801719"/>
                </a:lnTo>
                <a:lnTo>
                  <a:pt x="614990" y="1781240"/>
                </a:lnTo>
                <a:lnTo>
                  <a:pt x="573582" y="1760084"/>
                </a:lnTo>
                <a:lnTo>
                  <a:pt x="533364" y="1738268"/>
                </a:lnTo>
                <a:lnTo>
                  <a:pt x="494363" y="1715807"/>
                </a:lnTo>
                <a:lnTo>
                  <a:pt x="456610" y="1692717"/>
                </a:lnTo>
                <a:lnTo>
                  <a:pt x="420133" y="1669014"/>
                </a:lnTo>
                <a:lnTo>
                  <a:pt x="384963" y="1644714"/>
                </a:lnTo>
                <a:lnTo>
                  <a:pt x="351128" y="1619832"/>
                </a:lnTo>
                <a:lnTo>
                  <a:pt x="318657" y="1594385"/>
                </a:lnTo>
                <a:lnTo>
                  <a:pt x="287580" y="1568389"/>
                </a:lnTo>
                <a:lnTo>
                  <a:pt x="257927" y="1541859"/>
                </a:lnTo>
                <a:lnTo>
                  <a:pt x="229726" y="1514812"/>
                </a:lnTo>
                <a:lnTo>
                  <a:pt x="203008" y="1487263"/>
                </a:lnTo>
                <a:lnTo>
                  <a:pt x="154133" y="1430723"/>
                </a:lnTo>
                <a:lnTo>
                  <a:pt x="111538" y="1372368"/>
                </a:lnTo>
                <a:lnTo>
                  <a:pt x="75458" y="1312323"/>
                </a:lnTo>
                <a:lnTo>
                  <a:pt x="46126" y="1250717"/>
                </a:lnTo>
                <a:lnTo>
                  <a:pt x="23778" y="1187677"/>
                </a:lnTo>
                <a:lnTo>
                  <a:pt x="8648" y="1123329"/>
                </a:lnTo>
                <a:lnTo>
                  <a:pt x="970" y="1057802"/>
                </a:lnTo>
                <a:lnTo>
                  <a:pt x="0" y="1024636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7"/>
          <p:cNvSpPr/>
          <p:nvPr/>
        </p:nvSpPr>
        <p:spPr>
          <a:xfrm>
            <a:off x="177840" y="692280"/>
            <a:ext cx="2877480" cy="1510920"/>
          </a:xfrm>
          <a:custGeom>
            <a:avLst/>
            <a:gdLst/>
            <a:ahLst/>
            <a:cxnLst/>
            <a:rect l="l" t="t" r="r" b="b"/>
            <a:pathLst>
              <a:path w="2879725" h="1513205">
                <a:moveTo>
                  <a:pt x="2627630" y="0"/>
                </a:moveTo>
                <a:lnTo>
                  <a:pt x="252158" y="0"/>
                </a:lnTo>
                <a:lnTo>
                  <a:pt x="206831" y="4062"/>
                </a:lnTo>
                <a:lnTo>
                  <a:pt x="164170" y="15775"/>
                </a:lnTo>
                <a:lnTo>
                  <a:pt x="124887" y="34426"/>
                </a:lnTo>
                <a:lnTo>
                  <a:pt x="89693" y="59301"/>
                </a:lnTo>
                <a:lnTo>
                  <a:pt x="59302" y="89688"/>
                </a:lnTo>
                <a:lnTo>
                  <a:pt x="34425" y="124873"/>
                </a:lnTo>
                <a:lnTo>
                  <a:pt x="15775" y="164145"/>
                </a:lnTo>
                <a:lnTo>
                  <a:pt x="4062" y="206790"/>
                </a:lnTo>
                <a:lnTo>
                  <a:pt x="0" y="252095"/>
                </a:lnTo>
                <a:lnTo>
                  <a:pt x="0" y="1260728"/>
                </a:lnTo>
                <a:lnTo>
                  <a:pt x="4062" y="1306071"/>
                </a:lnTo>
                <a:lnTo>
                  <a:pt x="15775" y="1348745"/>
                </a:lnTo>
                <a:lnTo>
                  <a:pt x="34425" y="1388039"/>
                </a:lnTo>
                <a:lnTo>
                  <a:pt x="59302" y="1423240"/>
                </a:lnTo>
                <a:lnTo>
                  <a:pt x="89693" y="1453638"/>
                </a:lnTo>
                <a:lnTo>
                  <a:pt x="124887" y="1478519"/>
                </a:lnTo>
                <a:lnTo>
                  <a:pt x="164170" y="1497173"/>
                </a:lnTo>
                <a:lnTo>
                  <a:pt x="206831" y="1508888"/>
                </a:lnTo>
                <a:lnTo>
                  <a:pt x="252158" y="1512951"/>
                </a:lnTo>
                <a:lnTo>
                  <a:pt x="2627630" y="1512951"/>
                </a:lnTo>
                <a:lnTo>
                  <a:pt x="2672934" y="1508888"/>
                </a:lnTo>
                <a:lnTo>
                  <a:pt x="2715579" y="1497173"/>
                </a:lnTo>
                <a:lnTo>
                  <a:pt x="2754851" y="1478519"/>
                </a:lnTo>
                <a:lnTo>
                  <a:pt x="2790036" y="1453638"/>
                </a:lnTo>
                <a:lnTo>
                  <a:pt x="2820423" y="1423240"/>
                </a:lnTo>
                <a:lnTo>
                  <a:pt x="2845298" y="1388039"/>
                </a:lnTo>
                <a:lnTo>
                  <a:pt x="2863949" y="1348745"/>
                </a:lnTo>
                <a:lnTo>
                  <a:pt x="2875662" y="1306071"/>
                </a:lnTo>
                <a:lnTo>
                  <a:pt x="2879725" y="1260728"/>
                </a:lnTo>
                <a:lnTo>
                  <a:pt x="2879725" y="252095"/>
                </a:lnTo>
                <a:lnTo>
                  <a:pt x="2875662" y="206790"/>
                </a:lnTo>
                <a:lnTo>
                  <a:pt x="2863949" y="164145"/>
                </a:lnTo>
                <a:lnTo>
                  <a:pt x="2845298" y="124873"/>
                </a:lnTo>
                <a:lnTo>
                  <a:pt x="2820423" y="89688"/>
                </a:lnTo>
                <a:lnTo>
                  <a:pt x="2790036" y="59301"/>
                </a:lnTo>
                <a:lnTo>
                  <a:pt x="2754851" y="34426"/>
                </a:lnTo>
                <a:lnTo>
                  <a:pt x="2715579" y="15775"/>
                </a:lnTo>
                <a:lnTo>
                  <a:pt x="2672934" y="4062"/>
                </a:lnTo>
                <a:lnTo>
                  <a:pt x="2627630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8"/>
          <p:cNvSpPr/>
          <p:nvPr/>
        </p:nvSpPr>
        <p:spPr>
          <a:xfrm>
            <a:off x="177840" y="692280"/>
            <a:ext cx="2877480" cy="1510920"/>
          </a:xfrm>
          <a:custGeom>
            <a:avLst/>
            <a:gdLst/>
            <a:ahLst/>
            <a:cxnLst/>
            <a:rect l="l" t="t" r="r" b="b"/>
            <a:pathLst>
              <a:path w="2879725" h="1513205">
                <a:moveTo>
                  <a:pt x="0" y="252095"/>
                </a:moveTo>
                <a:lnTo>
                  <a:pt x="4062" y="206790"/>
                </a:lnTo>
                <a:lnTo>
                  <a:pt x="15775" y="164145"/>
                </a:lnTo>
                <a:lnTo>
                  <a:pt x="34425" y="124873"/>
                </a:lnTo>
                <a:lnTo>
                  <a:pt x="59302" y="89688"/>
                </a:lnTo>
                <a:lnTo>
                  <a:pt x="89693" y="59301"/>
                </a:lnTo>
                <a:lnTo>
                  <a:pt x="124887" y="34426"/>
                </a:lnTo>
                <a:lnTo>
                  <a:pt x="164170" y="15775"/>
                </a:lnTo>
                <a:lnTo>
                  <a:pt x="206831" y="4062"/>
                </a:lnTo>
                <a:lnTo>
                  <a:pt x="252158" y="0"/>
                </a:lnTo>
                <a:lnTo>
                  <a:pt x="2627630" y="0"/>
                </a:lnTo>
                <a:lnTo>
                  <a:pt x="2672934" y="4062"/>
                </a:lnTo>
                <a:lnTo>
                  <a:pt x="2715579" y="15775"/>
                </a:lnTo>
                <a:lnTo>
                  <a:pt x="2754851" y="34426"/>
                </a:lnTo>
                <a:lnTo>
                  <a:pt x="2790036" y="59301"/>
                </a:lnTo>
                <a:lnTo>
                  <a:pt x="2820423" y="89688"/>
                </a:lnTo>
                <a:lnTo>
                  <a:pt x="2845298" y="124873"/>
                </a:lnTo>
                <a:lnTo>
                  <a:pt x="2863949" y="164145"/>
                </a:lnTo>
                <a:lnTo>
                  <a:pt x="2875662" y="206790"/>
                </a:lnTo>
                <a:lnTo>
                  <a:pt x="2879725" y="252095"/>
                </a:lnTo>
                <a:lnTo>
                  <a:pt x="2879725" y="1260728"/>
                </a:lnTo>
                <a:lnTo>
                  <a:pt x="2875662" y="1306071"/>
                </a:lnTo>
                <a:lnTo>
                  <a:pt x="2863949" y="1348745"/>
                </a:lnTo>
                <a:lnTo>
                  <a:pt x="2845298" y="1388039"/>
                </a:lnTo>
                <a:lnTo>
                  <a:pt x="2820423" y="1423240"/>
                </a:lnTo>
                <a:lnTo>
                  <a:pt x="2790036" y="1453638"/>
                </a:lnTo>
                <a:lnTo>
                  <a:pt x="2754851" y="1478519"/>
                </a:lnTo>
                <a:lnTo>
                  <a:pt x="2715579" y="1497173"/>
                </a:lnTo>
                <a:lnTo>
                  <a:pt x="2672934" y="1508888"/>
                </a:lnTo>
                <a:lnTo>
                  <a:pt x="2627630" y="1512951"/>
                </a:lnTo>
                <a:lnTo>
                  <a:pt x="252158" y="1512951"/>
                </a:lnTo>
                <a:lnTo>
                  <a:pt x="206831" y="1508888"/>
                </a:lnTo>
                <a:lnTo>
                  <a:pt x="164170" y="1497173"/>
                </a:lnTo>
                <a:lnTo>
                  <a:pt x="124887" y="1478519"/>
                </a:lnTo>
                <a:lnTo>
                  <a:pt x="89693" y="1453638"/>
                </a:lnTo>
                <a:lnTo>
                  <a:pt x="59302" y="1423240"/>
                </a:lnTo>
                <a:lnTo>
                  <a:pt x="34425" y="1388039"/>
                </a:lnTo>
                <a:lnTo>
                  <a:pt x="15775" y="1348745"/>
                </a:lnTo>
                <a:lnTo>
                  <a:pt x="4062" y="1306071"/>
                </a:lnTo>
                <a:lnTo>
                  <a:pt x="0" y="1260728"/>
                </a:lnTo>
                <a:lnTo>
                  <a:pt x="0" y="252095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9"/>
          <p:cNvSpPr/>
          <p:nvPr/>
        </p:nvSpPr>
        <p:spPr>
          <a:xfrm>
            <a:off x="480240" y="1016640"/>
            <a:ext cx="2272320" cy="85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algn="ctr">
              <a:lnSpc>
                <a:spcPct val="100000"/>
              </a:lnSpc>
            </a:pPr>
            <a:r>
              <a:rPr lang="ru-RU" sz="14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Основные </a:t>
            </a: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направления  </a:t>
            </a:r>
            <a:r>
              <a:rPr lang="ru-RU" sz="14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бюджетной </a:t>
            </a:r>
            <a:r>
              <a:rPr lang="ru-RU" sz="14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 </a:t>
            </a: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налоговой  </a:t>
            </a:r>
            <a:r>
              <a:rPr lang="ru-RU" sz="14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политики Ростовской</a:t>
            </a:r>
            <a:r>
              <a:rPr lang="ru-RU" sz="1400" strike="noStrike" spc="-5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области  </a:t>
            </a:r>
            <a:r>
              <a:rPr lang="ru-RU" sz="14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 </a:t>
            </a:r>
            <a:r>
              <a:rPr lang="ru-RU" sz="1400" strike="noStrike" spc="-4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2019-2021</a:t>
            </a:r>
            <a:r>
              <a:rPr lang="ru-RU" sz="1400" strike="noStrike" spc="-97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400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годы</a:t>
            </a:r>
            <a:endParaRPr/>
          </a:p>
        </p:txBody>
      </p:sp>
      <p:sp>
        <p:nvSpPr>
          <p:cNvPr id="212" name="CustomShape 10"/>
          <p:cNvSpPr/>
          <p:nvPr/>
        </p:nvSpPr>
        <p:spPr>
          <a:xfrm>
            <a:off x="177840" y="3032280"/>
            <a:ext cx="2376000" cy="2016000"/>
          </a:xfrm>
          <a:custGeom>
            <a:avLst/>
            <a:gdLst/>
            <a:ahLst/>
            <a:cxnLst/>
            <a:rect l="l" t="t" r="r" b="b"/>
            <a:pathLst>
              <a:path w="2378075" h="2018029">
                <a:moveTo>
                  <a:pt x="2041779" y="0"/>
                </a:moveTo>
                <a:lnTo>
                  <a:pt x="336295" y="0"/>
                </a:lnTo>
                <a:lnTo>
                  <a:pt x="290661" y="3071"/>
                </a:lnTo>
                <a:lnTo>
                  <a:pt x="246892" y="12016"/>
                </a:lnTo>
                <a:lnTo>
                  <a:pt x="205391" y="26435"/>
                </a:lnTo>
                <a:lnTo>
                  <a:pt x="166558" y="45926"/>
                </a:lnTo>
                <a:lnTo>
                  <a:pt x="130792" y="70088"/>
                </a:lnTo>
                <a:lnTo>
                  <a:pt x="98496" y="98520"/>
                </a:lnTo>
                <a:lnTo>
                  <a:pt x="70069" y="130819"/>
                </a:lnTo>
                <a:lnTo>
                  <a:pt x="45912" y="166586"/>
                </a:lnTo>
                <a:lnTo>
                  <a:pt x="26426" y="205418"/>
                </a:lnTo>
                <a:lnTo>
                  <a:pt x="12012" y="246915"/>
                </a:lnTo>
                <a:lnTo>
                  <a:pt x="3069" y="290674"/>
                </a:lnTo>
                <a:lnTo>
                  <a:pt x="0" y="336296"/>
                </a:lnTo>
                <a:lnTo>
                  <a:pt x="0" y="1681480"/>
                </a:lnTo>
                <a:lnTo>
                  <a:pt x="3069" y="1727098"/>
                </a:lnTo>
                <a:lnTo>
                  <a:pt x="12012" y="1770851"/>
                </a:lnTo>
                <a:lnTo>
                  <a:pt x="26426" y="1812337"/>
                </a:lnTo>
                <a:lnTo>
                  <a:pt x="45912" y="1851156"/>
                </a:lnTo>
                <a:lnTo>
                  <a:pt x="70069" y="1886908"/>
                </a:lnTo>
                <a:lnTo>
                  <a:pt x="98496" y="1919192"/>
                </a:lnTo>
                <a:lnTo>
                  <a:pt x="130792" y="1947607"/>
                </a:lnTo>
                <a:lnTo>
                  <a:pt x="166558" y="1971754"/>
                </a:lnTo>
                <a:lnTo>
                  <a:pt x="205391" y="1991233"/>
                </a:lnTo>
                <a:lnTo>
                  <a:pt x="246892" y="2005641"/>
                </a:lnTo>
                <a:lnTo>
                  <a:pt x="290661" y="2014580"/>
                </a:lnTo>
                <a:lnTo>
                  <a:pt x="336295" y="2017649"/>
                </a:lnTo>
                <a:lnTo>
                  <a:pt x="2041779" y="2017649"/>
                </a:lnTo>
                <a:lnTo>
                  <a:pt x="2087400" y="2014580"/>
                </a:lnTo>
                <a:lnTo>
                  <a:pt x="2131159" y="2005641"/>
                </a:lnTo>
                <a:lnTo>
                  <a:pt x="2172656" y="1991233"/>
                </a:lnTo>
                <a:lnTo>
                  <a:pt x="2211488" y="1971754"/>
                </a:lnTo>
                <a:lnTo>
                  <a:pt x="2247255" y="1947607"/>
                </a:lnTo>
                <a:lnTo>
                  <a:pt x="2279554" y="1919192"/>
                </a:lnTo>
                <a:lnTo>
                  <a:pt x="2307986" y="1886908"/>
                </a:lnTo>
                <a:lnTo>
                  <a:pt x="2332148" y="1851156"/>
                </a:lnTo>
                <a:lnTo>
                  <a:pt x="2351639" y="1812337"/>
                </a:lnTo>
                <a:lnTo>
                  <a:pt x="2366058" y="1770851"/>
                </a:lnTo>
                <a:lnTo>
                  <a:pt x="2375003" y="1727098"/>
                </a:lnTo>
                <a:lnTo>
                  <a:pt x="2378075" y="1681480"/>
                </a:lnTo>
                <a:lnTo>
                  <a:pt x="2378075" y="336296"/>
                </a:lnTo>
                <a:lnTo>
                  <a:pt x="2375003" y="290674"/>
                </a:lnTo>
                <a:lnTo>
                  <a:pt x="2366058" y="246915"/>
                </a:lnTo>
                <a:lnTo>
                  <a:pt x="2351639" y="205418"/>
                </a:lnTo>
                <a:lnTo>
                  <a:pt x="2332148" y="166586"/>
                </a:lnTo>
                <a:lnTo>
                  <a:pt x="2307986" y="130819"/>
                </a:lnTo>
                <a:lnTo>
                  <a:pt x="2279554" y="98520"/>
                </a:lnTo>
                <a:lnTo>
                  <a:pt x="2247255" y="70088"/>
                </a:lnTo>
                <a:lnTo>
                  <a:pt x="2211488" y="45926"/>
                </a:lnTo>
                <a:lnTo>
                  <a:pt x="2172656" y="26435"/>
                </a:lnTo>
                <a:lnTo>
                  <a:pt x="2131159" y="12016"/>
                </a:lnTo>
                <a:lnTo>
                  <a:pt x="2087400" y="3071"/>
                </a:lnTo>
                <a:lnTo>
                  <a:pt x="2041779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11"/>
          <p:cNvSpPr/>
          <p:nvPr/>
        </p:nvSpPr>
        <p:spPr>
          <a:xfrm>
            <a:off x="177840" y="3032280"/>
            <a:ext cx="2376000" cy="2016000"/>
          </a:xfrm>
          <a:custGeom>
            <a:avLst/>
            <a:gdLst/>
            <a:ahLst/>
            <a:cxnLst/>
            <a:rect l="l" t="t" r="r" b="b"/>
            <a:pathLst>
              <a:path w="2378075" h="2018029">
                <a:moveTo>
                  <a:pt x="0" y="336296"/>
                </a:moveTo>
                <a:lnTo>
                  <a:pt x="3069" y="290674"/>
                </a:lnTo>
                <a:lnTo>
                  <a:pt x="12012" y="246915"/>
                </a:lnTo>
                <a:lnTo>
                  <a:pt x="26426" y="205418"/>
                </a:lnTo>
                <a:lnTo>
                  <a:pt x="45912" y="166586"/>
                </a:lnTo>
                <a:lnTo>
                  <a:pt x="70069" y="130819"/>
                </a:lnTo>
                <a:lnTo>
                  <a:pt x="98496" y="98520"/>
                </a:lnTo>
                <a:lnTo>
                  <a:pt x="130792" y="70088"/>
                </a:lnTo>
                <a:lnTo>
                  <a:pt x="166558" y="45926"/>
                </a:lnTo>
                <a:lnTo>
                  <a:pt x="205391" y="26435"/>
                </a:lnTo>
                <a:lnTo>
                  <a:pt x="246892" y="12016"/>
                </a:lnTo>
                <a:lnTo>
                  <a:pt x="290661" y="3071"/>
                </a:lnTo>
                <a:lnTo>
                  <a:pt x="336295" y="0"/>
                </a:lnTo>
                <a:lnTo>
                  <a:pt x="2041779" y="0"/>
                </a:lnTo>
                <a:lnTo>
                  <a:pt x="2087400" y="3071"/>
                </a:lnTo>
                <a:lnTo>
                  <a:pt x="2131159" y="12016"/>
                </a:lnTo>
                <a:lnTo>
                  <a:pt x="2172656" y="26435"/>
                </a:lnTo>
                <a:lnTo>
                  <a:pt x="2211488" y="45926"/>
                </a:lnTo>
                <a:lnTo>
                  <a:pt x="2247255" y="70088"/>
                </a:lnTo>
                <a:lnTo>
                  <a:pt x="2279554" y="98520"/>
                </a:lnTo>
                <a:lnTo>
                  <a:pt x="2307986" y="130819"/>
                </a:lnTo>
                <a:lnTo>
                  <a:pt x="2332148" y="166586"/>
                </a:lnTo>
                <a:lnTo>
                  <a:pt x="2351639" y="205418"/>
                </a:lnTo>
                <a:lnTo>
                  <a:pt x="2366058" y="246915"/>
                </a:lnTo>
                <a:lnTo>
                  <a:pt x="2375003" y="290674"/>
                </a:lnTo>
                <a:lnTo>
                  <a:pt x="2378075" y="336296"/>
                </a:lnTo>
                <a:lnTo>
                  <a:pt x="2378075" y="1681480"/>
                </a:lnTo>
                <a:lnTo>
                  <a:pt x="2375003" y="1727098"/>
                </a:lnTo>
                <a:lnTo>
                  <a:pt x="2366058" y="1770851"/>
                </a:lnTo>
                <a:lnTo>
                  <a:pt x="2351639" y="1812337"/>
                </a:lnTo>
                <a:lnTo>
                  <a:pt x="2332148" y="1851156"/>
                </a:lnTo>
                <a:lnTo>
                  <a:pt x="2307986" y="1886908"/>
                </a:lnTo>
                <a:lnTo>
                  <a:pt x="2279554" y="1919192"/>
                </a:lnTo>
                <a:lnTo>
                  <a:pt x="2247255" y="1947607"/>
                </a:lnTo>
                <a:lnTo>
                  <a:pt x="2211488" y="1971754"/>
                </a:lnTo>
                <a:lnTo>
                  <a:pt x="2172656" y="1991233"/>
                </a:lnTo>
                <a:lnTo>
                  <a:pt x="2131159" y="2005641"/>
                </a:lnTo>
                <a:lnTo>
                  <a:pt x="2087400" y="2014580"/>
                </a:lnTo>
                <a:lnTo>
                  <a:pt x="2041779" y="2017649"/>
                </a:lnTo>
                <a:lnTo>
                  <a:pt x="336295" y="2017649"/>
                </a:lnTo>
                <a:lnTo>
                  <a:pt x="290661" y="2014580"/>
                </a:lnTo>
                <a:lnTo>
                  <a:pt x="246892" y="2005641"/>
                </a:lnTo>
                <a:lnTo>
                  <a:pt x="205391" y="1991233"/>
                </a:lnTo>
                <a:lnTo>
                  <a:pt x="166558" y="1971754"/>
                </a:lnTo>
                <a:lnTo>
                  <a:pt x="130792" y="1947607"/>
                </a:lnTo>
                <a:lnTo>
                  <a:pt x="98496" y="1919192"/>
                </a:lnTo>
                <a:lnTo>
                  <a:pt x="70069" y="1886908"/>
                </a:lnTo>
                <a:lnTo>
                  <a:pt x="45912" y="1851156"/>
                </a:lnTo>
                <a:lnTo>
                  <a:pt x="26426" y="1812337"/>
                </a:lnTo>
                <a:lnTo>
                  <a:pt x="12012" y="1770851"/>
                </a:lnTo>
                <a:lnTo>
                  <a:pt x="3069" y="1727098"/>
                </a:lnTo>
                <a:lnTo>
                  <a:pt x="0" y="1681480"/>
                </a:lnTo>
                <a:lnTo>
                  <a:pt x="0" y="336296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12"/>
          <p:cNvSpPr/>
          <p:nvPr/>
        </p:nvSpPr>
        <p:spPr>
          <a:xfrm>
            <a:off x="6012000" y="2637000"/>
            <a:ext cx="2806560" cy="974520"/>
          </a:xfrm>
          <a:custGeom>
            <a:avLst/>
            <a:gdLst/>
            <a:ahLst/>
            <a:cxnLst/>
            <a:rect l="l" t="t" r="r" b="b"/>
            <a:pathLst>
              <a:path w="2808604" h="976629">
                <a:moveTo>
                  <a:pt x="2645537" y="0"/>
                </a:moveTo>
                <a:lnTo>
                  <a:pt x="162687" y="0"/>
                </a:lnTo>
                <a:lnTo>
                  <a:pt x="119415" y="5806"/>
                </a:lnTo>
                <a:lnTo>
                  <a:pt x="80546" y="22196"/>
                </a:lnTo>
                <a:lnTo>
                  <a:pt x="47625" y="47625"/>
                </a:lnTo>
                <a:lnTo>
                  <a:pt x="22196" y="80546"/>
                </a:lnTo>
                <a:lnTo>
                  <a:pt x="5806" y="119415"/>
                </a:lnTo>
                <a:lnTo>
                  <a:pt x="0" y="162687"/>
                </a:lnTo>
                <a:lnTo>
                  <a:pt x="0" y="813562"/>
                </a:lnTo>
                <a:lnTo>
                  <a:pt x="5806" y="856789"/>
                </a:lnTo>
                <a:lnTo>
                  <a:pt x="22196" y="895646"/>
                </a:lnTo>
                <a:lnTo>
                  <a:pt x="47625" y="928576"/>
                </a:lnTo>
                <a:lnTo>
                  <a:pt x="80546" y="954024"/>
                </a:lnTo>
                <a:lnTo>
                  <a:pt x="119415" y="970433"/>
                </a:lnTo>
                <a:lnTo>
                  <a:pt x="162687" y="976249"/>
                </a:lnTo>
                <a:lnTo>
                  <a:pt x="2645537" y="976249"/>
                </a:lnTo>
                <a:lnTo>
                  <a:pt x="2688764" y="970433"/>
                </a:lnTo>
                <a:lnTo>
                  <a:pt x="2727621" y="954024"/>
                </a:lnTo>
                <a:lnTo>
                  <a:pt x="2760551" y="928576"/>
                </a:lnTo>
                <a:lnTo>
                  <a:pt x="2785999" y="895646"/>
                </a:lnTo>
                <a:lnTo>
                  <a:pt x="2802408" y="856789"/>
                </a:lnTo>
                <a:lnTo>
                  <a:pt x="2808224" y="813562"/>
                </a:lnTo>
                <a:lnTo>
                  <a:pt x="2808224" y="162687"/>
                </a:lnTo>
                <a:lnTo>
                  <a:pt x="2802408" y="119415"/>
                </a:lnTo>
                <a:lnTo>
                  <a:pt x="2785998" y="80546"/>
                </a:lnTo>
                <a:lnTo>
                  <a:pt x="2760551" y="47625"/>
                </a:lnTo>
                <a:lnTo>
                  <a:pt x="2727621" y="22196"/>
                </a:lnTo>
                <a:lnTo>
                  <a:pt x="2688764" y="5806"/>
                </a:lnTo>
                <a:lnTo>
                  <a:pt x="2645537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13"/>
          <p:cNvSpPr/>
          <p:nvPr/>
        </p:nvSpPr>
        <p:spPr>
          <a:xfrm>
            <a:off x="6012000" y="2637000"/>
            <a:ext cx="2806560" cy="974520"/>
          </a:xfrm>
          <a:custGeom>
            <a:avLst/>
            <a:gdLst/>
            <a:ahLst/>
            <a:cxnLst/>
            <a:rect l="l" t="t" r="r" b="b"/>
            <a:pathLst>
              <a:path w="2808604" h="976629">
                <a:moveTo>
                  <a:pt x="0" y="162687"/>
                </a:moveTo>
                <a:lnTo>
                  <a:pt x="5806" y="119415"/>
                </a:lnTo>
                <a:lnTo>
                  <a:pt x="22196" y="80546"/>
                </a:lnTo>
                <a:lnTo>
                  <a:pt x="47625" y="47625"/>
                </a:lnTo>
                <a:lnTo>
                  <a:pt x="80546" y="22196"/>
                </a:lnTo>
                <a:lnTo>
                  <a:pt x="119415" y="5806"/>
                </a:lnTo>
                <a:lnTo>
                  <a:pt x="162687" y="0"/>
                </a:lnTo>
                <a:lnTo>
                  <a:pt x="2645537" y="0"/>
                </a:lnTo>
                <a:lnTo>
                  <a:pt x="2688764" y="5806"/>
                </a:lnTo>
                <a:lnTo>
                  <a:pt x="2727621" y="22196"/>
                </a:lnTo>
                <a:lnTo>
                  <a:pt x="2760551" y="47625"/>
                </a:lnTo>
                <a:lnTo>
                  <a:pt x="2785998" y="80546"/>
                </a:lnTo>
                <a:lnTo>
                  <a:pt x="2802408" y="119415"/>
                </a:lnTo>
                <a:lnTo>
                  <a:pt x="2808224" y="162687"/>
                </a:lnTo>
                <a:lnTo>
                  <a:pt x="2808224" y="813562"/>
                </a:lnTo>
                <a:lnTo>
                  <a:pt x="2802408" y="856789"/>
                </a:lnTo>
                <a:lnTo>
                  <a:pt x="2785999" y="895646"/>
                </a:lnTo>
                <a:lnTo>
                  <a:pt x="2760551" y="928576"/>
                </a:lnTo>
                <a:lnTo>
                  <a:pt x="2727621" y="954024"/>
                </a:lnTo>
                <a:lnTo>
                  <a:pt x="2688764" y="970433"/>
                </a:lnTo>
                <a:lnTo>
                  <a:pt x="2645537" y="976249"/>
                </a:lnTo>
                <a:lnTo>
                  <a:pt x="162687" y="976249"/>
                </a:lnTo>
                <a:lnTo>
                  <a:pt x="119415" y="970433"/>
                </a:lnTo>
                <a:lnTo>
                  <a:pt x="80546" y="954024"/>
                </a:lnTo>
                <a:lnTo>
                  <a:pt x="47625" y="928576"/>
                </a:lnTo>
                <a:lnTo>
                  <a:pt x="22196" y="895646"/>
                </a:lnTo>
                <a:lnTo>
                  <a:pt x="5806" y="856789"/>
                </a:lnTo>
                <a:lnTo>
                  <a:pt x="0" y="813562"/>
                </a:lnTo>
                <a:lnTo>
                  <a:pt x="0" y="162687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14"/>
          <p:cNvSpPr/>
          <p:nvPr/>
        </p:nvSpPr>
        <p:spPr>
          <a:xfrm>
            <a:off x="6057720" y="2746440"/>
            <a:ext cx="2499840" cy="72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algn="ctr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Муниципальные</a:t>
            </a:r>
            <a:r>
              <a:rPr lang="ru-RU" sz="1600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программы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 поселения</a:t>
            </a:r>
            <a:endParaRPr/>
          </a:p>
        </p:txBody>
      </p:sp>
      <p:sp>
        <p:nvSpPr>
          <p:cNvPr id="217" name="CustomShape 15"/>
          <p:cNvSpPr/>
          <p:nvPr/>
        </p:nvSpPr>
        <p:spPr>
          <a:xfrm>
            <a:off x="449280" y="3096000"/>
            <a:ext cx="1809000" cy="179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360" algn="ctr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Прогноз  социально-  э</a:t>
            </a:r>
            <a:r>
              <a:rPr lang="ru-RU" sz="1600" strike="noStrike" spc="-6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он</a:t>
            </a:r>
            <a:r>
              <a:rPr lang="ru-RU" sz="1600" strike="noStrike" spc="-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мич</a:t>
            </a:r>
            <a:r>
              <a:rPr lang="ru-RU" sz="1600" strike="noStrike" spc="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е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</a:t>
            </a:r>
            <a:r>
              <a:rPr lang="ru-RU" sz="1600" strike="noStrike" spc="-6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</a:t>
            </a:r>
            <a:r>
              <a:rPr lang="ru-RU" sz="1600" strike="noStrike" spc="-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  развития 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</a:t>
            </a:r>
            <a:endParaRPr/>
          </a:p>
          <a:p>
            <a:pPr marL="12240" algn="ctr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</a:t>
            </a:r>
            <a:r>
              <a:rPr lang="ru-RU" sz="1600" strike="noStrike" spc="-4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поселения  на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2019-2021</a:t>
            </a:r>
            <a:r>
              <a:rPr lang="ru-RU" sz="1600" strike="noStrike" spc="-55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годы</a:t>
            </a:r>
            <a:endParaRPr/>
          </a:p>
        </p:txBody>
      </p:sp>
      <p:sp>
        <p:nvSpPr>
          <p:cNvPr id="218" name="CustomShape 16"/>
          <p:cNvSpPr/>
          <p:nvPr/>
        </p:nvSpPr>
        <p:spPr>
          <a:xfrm>
            <a:off x="3605400" y="4656240"/>
            <a:ext cx="2710080" cy="106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10040" indent="1440" algn="ctr">
              <a:lnSpc>
                <a:spcPct val="100000"/>
              </a:lnSpc>
            </a:pP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Основа формирования  проекта бюджета  </a:t>
            </a:r>
            <a:r>
              <a:rPr lang="ru-RU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</a:t>
            </a:r>
            <a:r>
              <a:rPr lang="ru-RU" sz="1400" strike="noStrike" spc="-69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</a:t>
            </a:r>
            <a:endParaRPr/>
          </a:p>
          <a:p>
            <a:pPr marL="12600" indent="1440" algn="ctr">
              <a:lnSpc>
                <a:spcPct val="100000"/>
              </a:lnSpc>
            </a:pP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поселения Сальского района</a:t>
            </a:r>
            <a:r>
              <a:rPr lang="ru-RU" sz="1400" strike="noStrike" spc="-97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 </a:t>
            </a:r>
            <a:r>
              <a:rPr lang="ru-RU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2019-2021 </a:t>
            </a:r>
            <a:r>
              <a:rPr lang="ru-RU" sz="14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 </a:t>
            </a:r>
            <a:r>
              <a:rPr lang="ru-RU" sz="1400" strike="noStrike" spc="-4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ы</a:t>
            </a:r>
            <a:endParaRPr/>
          </a:p>
        </p:txBody>
      </p:sp>
      <p:sp>
        <p:nvSpPr>
          <p:cNvPr id="219" name="CustomShape 17"/>
          <p:cNvSpPr/>
          <p:nvPr/>
        </p:nvSpPr>
        <p:spPr>
          <a:xfrm>
            <a:off x="3181320" y="685800"/>
            <a:ext cx="4412880" cy="1661400"/>
          </a:xfrm>
          <a:custGeom>
            <a:avLst/>
            <a:gdLst/>
            <a:ahLst/>
            <a:cxnLst/>
            <a:rect l="l" t="t" r="r" b="b"/>
            <a:pathLst>
              <a:path w="4415155" h="1663700">
                <a:moveTo>
                  <a:pt x="4137532" y="0"/>
                </a:moveTo>
                <a:lnTo>
                  <a:pt x="277240" y="0"/>
                </a:lnTo>
                <a:lnTo>
                  <a:pt x="227427" y="4469"/>
                </a:lnTo>
                <a:lnTo>
                  <a:pt x="180535" y="17354"/>
                </a:lnTo>
                <a:lnTo>
                  <a:pt x="137348" y="37869"/>
                </a:lnTo>
                <a:lnTo>
                  <a:pt x="98651" y="65230"/>
                </a:lnTo>
                <a:lnTo>
                  <a:pt x="65230" y="98651"/>
                </a:lnTo>
                <a:lnTo>
                  <a:pt x="37869" y="137348"/>
                </a:lnTo>
                <a:lnTo>
                  <a:pt x="17354" y="180535"/>
                </a:lnTo>
                <a:lnTo>
                  <a:pt x="4469" y="227427"/>
                </a:lnTo>
                <a:lnTo>
                  <a:pt x="0" y="277240"/>
                </a:lnTo>
                <a:lnTo>
                  <a:pt x="0" y="1386459"/>
                </a:lnTo>
                <a:lnTo>
                  <a:pt x="4469" y="1436272"/>
                </a:lnTo>
                <a:lnTo>
                  <a:pt x="17354" y="1483164"/>
                </a:lnTo>
                <a:lnTo>
                  <a:pt x="37869" y="1526351"/>
                </a:lnTo>
                <a:lnTo>
                  <a:pt x="65230" y="1565048"/>
                </a:lnTo>
                <a:lnTo>
                  <a:pt x="98651" y="1598469"/>
                </a:lnTo>
                <a:lnTo>
                  <a:pt x="137348" y="1625830"/>
                </a:lnTo>
                <a:lnTo>
                  <a:pt x="180535" y="1646345"/>
                </a:lnTo>
                <a:lnTo>
                  <a:pt x="227427" y="1659230"/>
                </a:lnTo>
                <a:lnTo>
                  <a:pt x="277240" y="1663700"/>
                </a:lnTo>
                <a:lnTo>
                  <a:pt x="4137532" y="1663700"/>
                </a:lnTo>
                <a:lnTo>
                  <a:pt x="4187379" y="1659230"/>
                </a:lnTo>
                <a:lnTo>
                  <a:pt x="4234289" y="1646345"/>
                </a:lnTo>
                <a:lnTo>
                  <a:pt x="4277482" y="1625830"/>
                </a:lnTo>
                <a:lnTo>
                  <a:pt x="4316174" y="1598469"/>
                </a:lnTo>
                <a:lnTo>
                  <a:pt x="4349585" y="1565048"/>
                </a:lnTo>
                <a:lnTo>
                  <a:pt x="4376932" y="1526351"/>
                </a:lnTo>
                <a:lnTo>
                  <a:pt x="4397434" y="1483164"/>
                </a:lnTo>
                <a:lnTo>
                  <a:pt x="4410308" y="1436272"/>
                </a:lnTo>
                <a:lnTo>
                  <a:pt x="4414774" y="1386459"/>
                </a:lnTo>
                <a:lnTo>
                  <a:pt x="4414774" y="277240"/>
                </a:lnTo>
                <a:lnTo>
                  <a:pt x="4410308" y="227427"/>
                </a:lnTo>
                <a:lnTo>
                  <a:pt x="4397434" y="180535"/>
                </a:lnTo>
                <a:lnTo>
                  <a:pt x="4376932" y="137348"/>
                </a:lnTo>
                <a:lnTo>
                  <a:pt x="4349585" y="98651"/>
                </a:lnTo>
                <a:lnTo>
                  <a:pt x="4316174" y="65230"/>
                </a:lnTo>
                <a:lnTo>
                  <a:pt x="4277482" y="37869"/>
                </a:lnTo>
                <a:lnTo>
                  <a:pt x="4234289" y="17354"/>
                </a:lnTo>
                <a:lnTo>
                  <a:pt x="4187379" y="4469"/>
                </a:lnTo>
                <a:lnTo>
                  <a:pt x="4137532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18"/>
          <p:cNvSpPr/>
          <p:nvPr/>
        </p:nvSpPr>
        <p:spPr>
          <a:xfrm>
            <a:off x="3181320" y="685800"/>
            <a:ext cx="4412880" cy="1661400"/>
          </a:xfrm>
          <a:custGeom>
            <a:avLst/>
            <a:gdLst/>
            <a:ahLst/>
            <a:cxnLst/>
            <a:rect l="l" t="t" r="r" b="b"/>
            <a:pathLst>
              <a:path w="4415155" h="1663700">
                <a:moveTo>
                  <a:pt x="0" y="277240"/>
                </a:moveTo>
                <a:lnTo>
                  <a:pt x="4469" y="227427"/>
                </a:lnTo>
                <a:lnTo>
                  <a:pt x="17354" y="180535"/>
                </a:lnTo>
                <a:lnTo>
                  <a:pt x="37869" y="137348"/>
                </a:lnTo>
                <a:lnTo>
                  <a:pt x="65230" y="98651"/>
                </a:lnTo>
                <a:lnTo>
                  <a:pt x="98651" y="65230"/>
                </a:lnTo>
                <a:lnTo>
                  <a:pt x="137348" y="37869"/>
                </a:lnTo>
                <a:lnTo>
                  <a:pt x="180535" y="17354"/>
                </a:lnTo>
                <a:lnTo>
                  <a:pt x="227427" y="4469"/>
                </a:lnTo>
                <a:lnTo>
                  <a:pt x="277240" y="0"/>
                </a:lnTo>
                <a:lnTo>
                  <a:pt x="4137532" y="0"/>
                </a:lnTo>
                <a:lnTo>
                  <a:pt x="4187379" y="4469"/>
                </a:lnTo>
                <a:lnTo>
                  <a:pt x="4234289" y="17354"/>
                </a:lnTo>
                <a:lnTo>
                  <a:pt x="4277482" y="37869"/>
                </a:lnTo>
                <a:lnTo>
                  <a:pt x="4316174" y="65230"/>
                </a:lnTo>
                <a:lnTo>
                  <a:pt x="4349585" y="98651"/>
                </a:lnTo>
                <a:lnTo>
                  <a:pt x="4376932" y="137348"/>
                </a:lnTo>
                <a:lnTo>
                  <a:pt x="4397434" y="180535"/>
                </a:lnTo>
                <a:lnTo>
                  <a:pt x="4410308" y="227427"/>
                </a:lnTo>
                <a:lnTo>
                  <a:pt x="4414774" y="277240"/>
                </a:lnTo>
                <a:lnTo>
                  <a:pt x="4414901" y="1386459"/>
                </a:lnTo>
                <a:lnTo>
                  <a:pt x="4410308" y="1436272"/>
                </a:lnTo>
                <a:lnTo>
                  <a:pt x="4397434" y="1483164"/>
                </a:lnTo>
                <a:lnTo>
                  <a:pt x="4376932" y="1526351"/>
                </a:lnTo>
                <a:lnTo>
                  <a:pt x="4349585" y="1565048"/>
                </a:lnTo>
                <a:lnTo>
                  <a:pt x="4316174" y="1598469"/>
                </a:lnTo>
                <a:lnTo>
                  <a:pt x="4277482" y="1625830"/>
                </a:lnTo>
                <a:lnTo>
                  <a:pt x="4234289" y="1646345"/>
                </a:lnTo>
                <a:lnTo>
                  <a:pt x="4187379" y="1659230"/>
                </a:lnTo>
                <a:lnTo>
                  <a:pt x="4137532" y="1663700"/>
                </a:lnTo>
                <a:lnTo>
                  <a:pt x="277240" y="1663700"/>
                </a:lnTo>
                <a:lnTo>
                  <a:pt x="227427" y="1659230"/>
                </a:lnTo>
                <a:lnTo>
                  <a:pt x="180535" y="1646345"/>
                </a:lnTo>
                <a:lnTo>
                  <a:pt x="137348" y="1625830"/>
                </a:lnTo>
                <a:lnTo>
                  <a:pt x="98651" y="1598469"/>
                </a:lnTo>
                <a:lnTo>
                  <a:pt x="65230" y="1565048"/>
                </a:lnTo>
                <a:lnTo>
                  <a:pt x="37869" y="1526351"/>
                </a:lnTo>
                <a:lnTo>
                  <a:pt x="17354" y="1483164"/>
                </a:lnTo>
                <a:lnTo>
                  <a:pt x="4469" y="1436272"/>
                </a:lnTo>
                <a:lnTo>
                  <a:pt x="0" y="1386459"/>
                </a:lnTo>
                <a:lnTo>
                  <a:pt x="0" y="27724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19"/>
          <p:cNvSpPr/>
          <p:nvPr/>
        </p:nvSpPr>
        <p:spPr>
          <a:xfrm>
            <a:off x="3157920" y="806040"/>
            <a:ext cx="4348080" cy="121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indent="1440" algn="ctr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Основные направления бюджетной и налоговой  политики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 на 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2019-2021 </a:t>
            </a:r>
            <a:r>
              <a:rPr lang="ru-RU" sz="16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годы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(Постановление Администрации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17.10.2018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№ 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88)</a:t>
            </a:r>
            <a:endParaRPr/>
          </a:p>
        </p:txBody>
      </p:sp>
      <p:sp>
        <p:nvSpPr>
          <p:cNvPr id="222" name="CustomShape 20"/>
          <p:cNvSpPr/>
          <p:nvPr/>
        </p:nvSpPr>
        <p:spPr>
          <a:xfrm>
            <a:off x="6304680" y="3670560"/>
            <a:ext cx="1051200" cy="733680"/>
          </a:xfrm>
          <a:custGeom>
            <a:avLst/>
            <a:gdLst/>
            <a:ahLst/>
            <a:cxnLst/>
            <a:rect l="l" t="t" r="r" b="b"/>
            <a:pathLst>
              <a:path w="1053465" h="735964">
                <a:moveTo>
                  <a:pt x="108076" y="287274"/>
                </a:moveTo>
                <a:lnTo>
                  <a:pt x="0" y="627507"/>
                </a:lnTo>
                <a:lnTo>
                  <a:pt x="340233" y="735584"/>
                </a:lnTo>
                <a:lnTo>
                  <a:pt x="282193" y="623443"/>
                </a:lnTo>
                <a:lnTo>
                  <a:pt x="714966" y="399288"/>
                </a:lnTo>
                <a:lnTo>
                  <a:pt x="166115" y="399288"/>
                </a:lnTo>
                <a:lnTo>
                  <a:pt x="108076" y="287274"/>
                </a:lnTo>
                <a:close/>
                <a:moveTo>
                  <a:pt x="937133" y="0"/>
                </a:moveTo>
                <a:lnTo>
                  <a:pt x="166115" y="399288"/>
                </a:lnTo>
                <a:lnTo>
                  <a:pt x="714966" y="399288"/>
                </a:lnTo>
                <a:lnTo>
                  <a:pt x="1053338" y="224028"/>
                </a:lnTo>
                <a:lnTo>
                  <a:pt x="937133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21"/>
          <p:cNvSpPr/>
          <p:nvPr/>
        </p:nvSpPr>
        <p:spPr>
          <a:xfrm>
            <a:off x="6304680" y="3670560"/>
            <a:ext cx="1051200" cy="733680"/>
          </a:xfrm>
          <a:custGeom>
            <a:avLst/>
            <a:gdLst/>
            <a:ahLst/>
            <a:cxnLst/>
            <a:rect l="l" t="t" r="r" b="b"/>
            <a:pathLst>
              <a:path w="1053465" h="735964">
                <a:moveTo>
                  <a:pt x="108076" y="287274"/>
                </a:moveTo>
                <a:lnTo>
                  <a:pt x="166115" y="399288"/>
                </a:lnTo>
                <a:lnTo>
                  <a:pt x="937133" y="0"/>
                </a:lnTo>
                <a:lnTo>
                  <a:pt x="1053338" y="224028"/>
                </a:lnTo>
                <a:lnTo>
                  <a:pt x="282193" y="623443"/>
                </a:lnTo>
                <a:lnTo>
                  <a:pt x="340233" y="735584"/>
                </a:lnTo>
                <a:lnTo>
                  <a:pt x="0" y="627507"/>
                </a:lnTo>
                <a:lnTo>
                  <a:pt x="108076" y="287274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22"/>
          <p:cNvSpPr/>
          <p:nvPr/>
        </p:nvSpPr>
        <p:spPr>
          <a:xfrm>
            <a:off x="2730240" y="2265480"/>
            <a:ext cx="1380960" cy="1896480"/>
          </a:xfrm>
          <a:custGeom>
            <a:avLst/>
            <a:gdLst/>
            <a:ahLst/>
            <a:cxnLst/>
            <a:rect l="l" t="t" r="r" b="b"/>
            <a:pathLst>
              <a:path w="1383029" h="1898650">
                <a:moveTo>
                  <a:pt x="210819" y="0"/>
                </a:moveTo>
                <a:lnTo>
                  <a:pt x="0" y="138937"/>
                </a:lnTo>
                <a:lnTo>
                  <a:pt x="1066673" y="1757426"/>
                </a:lnTo>
                <a:lnTo>
                  <a:pt x="961263" y="1826768"/>
                </a:lnTo>
                <a:lnTo>
                  <a:pt x="1310893" y="1898650"/>
                </a:lnTo>
                <a:lnTo>
                  <a:pt x="1368493" y="1618488"/>
                </a:lnTo>
                <a:lnTo>
                  <a:pt x="1277365" y="1618488"/>
                </a:lnTo>
                <a:lnTo>
                  <a:pt x="210819" y="0"/>
                </a:lnTo>
                <a:close/>
                <a:moveTo>
                  <a:pt x="1382776" y="1549019"/>
                </a:moveTo>
                <a:lnTo>
                  <a:pt x="1277365" y="1618488"/>
                </a:lnTo>
                <a:lnTo>
                  <a:pt x="1368493" y="1618488"/>
                </a:lnTo>
                <a:lnTo>
                  <a:pt x="1382776" y="1549019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23"/>
          <p:cNvSpPr/>
          <p:nvPr/>
        </p:nvSpPr>
        <p:spPr>
          <a:xfrm>
            <a:off x="2730240" y="2265480"/>
            <a:ext cx="1380960" cy="1896480"/>
          </a:xfrm>
          <a:custGeom>
            <a:avLst/>
            <a:gdLst/>
            <a:ahLst/>
            <a:cxnLst/>
            <a:rect l="l" t="t" r="r" b="b"/>
            <a:pathLst>
              <a:path w="1383029" h="1898650">
                <a:moveTo>
                  <a:pt x="961263" y="1826768"/>
                </a:moveTo>
                <a:lnTo>
                  <a:pt x="1066673" y="1757426"/>
                </a:lnTo>
                <a:lnTo>
                  <a:pt x="0" y="138937"/>
                </a:lnTo>
                <a:lnTo>
                  <a:pt x="210819" y="0"/>
                </a:lnTo>
                <a:lnTo>
                  <a:pt x="1277365" y="1618488"/>
                </a:lnTo>
                <a:lnTo>
                  <a:pt x="1382776" y="1549019"/>
                </a:lnTo>
                <a:lnTo>
                  <a:pt x="1310893" y="1898650"/>
                </a:lnTo>
                <a:lnTo>
                  <a:pt x="961263" y="1826768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24"/>
          <p:cNvSpPr/>
          <p:nvPr/>
        </p:nvSpPr>
        <p:spPr>
          <a:xfrm>
            <a:off x="2115360" y="4122360"/>
            <a:ext cx="1054440" cy="724320"/>
          </a:xfrm>
          <a:custGeom>
            <a:avLst/>
            <a:gdLst/>
            <a:ahLst/>
            <a:cxnLst/>
            <a:rect l="l" t="t" r="r" b="b"/>
            <a:pathLst>
              <a:path w="1056639" h="726439">
                <a:moveTo>
                  <a:pt x="113156" y="0"/>
                </a:moveTo>
                <a:lnTo>
                  <a:pt x="0" y="226567"/>
                </a:lnTo>
                <a:lnTo>
                  <a:pt x="773176" y="612901"/>
                </a:lnTo>
                <a:lnTo>
                  <a:pt x="716661" y="726185"/>
                </a:lnTo>
                <a:lnTo>
                  <a:pt x="1056386" y="612774"/>
                </a:lnTo>
                <a:lnTo>
                  <a:pt x="980764" y="386333"/>
                </a:lnTo>
                <a:lnTo>
                  <a:pt x="886460" y="386333"/>
                </a:lnTo>
                <a:lnTo>
                  <a:pt x="113156" y="0"/>
                </a:lnTo>
                <a:close/>
                <a:moveTo>
                  <a:pt x="942975" y="273176"/>
                </a:moveTo>
                <a:lnTo>
                  <a:pt x="886460" y="386333"/>
                </a:lnTo>
                <a:lnTo>
                  <a:pt x="980764" y="386333"/>
                </a:lnTo>
                <a:lnTo>
                  <a:pt x="942975" y="273176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25"/>
          <p:cNvSpPr/>
          <p:nvPr/>
        </p:nvSpPr>
        <p:spPr>
          <a:xfrm>
            <a:off x="2115360" y="4122360"/>
            <a:ext cx="1054440" cy="724320"/>
          </a:xfrm>
          <a:custGeom>
            <a:avLst/>
            <a:gdLst/>
            <a:ahLst/>
            <a:cxnLst/>
            <a:rect l="l" t="t" r="r" b="b"/>
            <a:pathLst>
              <a:path w="1056639" h="726439">
                <a:moveTo>
                  <a:pt x="716661" y="726185"/>
                </a:moveTo>
                <a:lnTo>
                  <a:pt x="773176" y="612901"/>
                </a:lnTo>
                <a:lnTo>
                  <a:pt x="0" y="226567"/>
                </a:lnTo>
                <a:lnTo>
                  <a:pt x="113156" y="0"/>
                </a:lnTo>
                <a:lnTo>
                  <a:pt x="886460" y="386333"/>
                </a:lnTo>
                <a:lnTo>
                  <a:pt x="942975" y="273176"/>
                </a:lnTo>
                <a:lnTo>
                  <a:pt x="1056386" y="612774"/>
                </a:lnTo>
                <a:lnTo>
                  <a:pt x="716661" y="726185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26"/>
          <p:cNvSpPr/>
          <p:nvPr/>
        </p:nvSpPr>
        <p:spPr>
          <a:xfrm>
            <a:off x="4368600" y="2366280"/>
            <a:ext cx="974520" cy="1692000"/>
          </a:xfrm>
          <a:custGeom>
            <a:avLst/>
            <a:gdLst/>
            <a:ahLst/>
            <a:cxnLst/>
            <a:rect l="l" t="t" r="r" b="b"/>
            <a:pathLst>
              <a:path w="976629" h="1694179">
                <a:moveTo>
                  <a:pt x="231266" y="0"/>
                </a:moveTo>
                <a:lnTo>
                  <a:pt x="0" y="103250"/>
                </a:lnTo>
                <a:lnTo>
                  <a:pt x="629665" y="1514602"/>
                </a:lnTo>
                <a:lnTo>
                  <a:pt x="514095" y="1566164"/>
                </a:lnTo>
                <a:lnTo>
                  <a:pt x="848487" y="1694180"/>
                </a:lnTo>
                <a:lnTo>
                  <a:pt x="956763" y="1411351"/>
                </a:lnTo>
                <a:lnTo>
                  <a:pt x="860932" y="1411351"/>
                </a:lnTo>
                <a:lnTo>
                  <a:pt x="231266" y="0"/>
                </a:lnTo>
                <a:close/>
                <a:moveTo>
                  <a:pt x="976502" y="1359789"/>
                </a:moveTo>
                <a:lnTo>
                  <a:pt x="860932" y="1411351"/>
                </a:lnTo>
                <a:lnTo>
                  <a:pt x="956763" y="1411351"/>
                </a:lnTo>
                <a:lnTo>
                  <a:pt x="976502" y="1359789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27"/>
          <p:cNvSpPr/>
          <p:nvPr/>
        </p:nvSpPr>
        <p:spPr>
          <a:xfrm>
            <a:off x="4368600" y="2366280"/>
            <a:ext cx="974520" cy="1692000"/>
          </a:xfrm>
          <a:custGeom>
            <a:avLst/>
            <a:gdLst/>
            <a:ahLst/>
            <a:cxnLst/>
            <a:rect l="l" t="t" r="r" b="b"/>
            <a:pathLst>
              <a:path w="976629" h="1694179">
                <a:moveTo>
                  <a:pt x="514095" y="1566164"/>
                </a:moveTo>
                <a:lnTo>
                  <a:pt x="629665" y="1514602"/>
                </a:lnTo>
                <a:lnTo>
                  <a:pt x="0" y="103250"/>
                </a:lnTo>
                <a:lnTo>
                  <a:pt x="231266" y="0"/>
                </a:lnTo>
                <a:lnTo>
                  <a:pt x="860932" y="1411351"/>
                </a:lnTo>
                <a:lnTo>
                  <a:pt x="976502" y="1359789"/>
                </a:lnTo>
                <a:lnTo>
                  <a:pt x="848487" y="1694180"/>
                </a:lnTo>
                <a:lnTo>
                  <a:pt x="514095" y="1566164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2120760" y="1511280"/>
            <a:ext cx="5331960" cy="1126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2"/>
          <p:cNvSpPr/>
          <p:nvPr/>
        </p:nvSpPr>
        <p:spPr>
          <a:xfrm>
            <a:off x="2769480" y="1729440"/>
            <a:ext cx="4037040" cy="60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320120" indent="-1306080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Бюджетная система</a:t>
            </a:r>
            <a:r>
              <a:rPr lang="ru-RU" sz="2000" b="1" strike="noStrike" spc="-21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Российской  Федерации</a:t>
            </a:r>
            <a:endParaRPr/>
          </a:p>
        </p:txBody>
      </p:sp>
      <p:sp>
        <p:nvSpPr>
          <p:cNvPr id="232" name="CustomShape 3"/>
          <p:cNvSpPr/>
          <p:nvPr/>
        </p:nvSpPr>
        <p:spPr>
          <a:xfrm>
            <a:off x="152280" y="2968560"/>
            <a:ext cx="1418760" cy="120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4"/>
          <p:cNvSpPr/>
          <p:nvPr/>
        </p:nvSpPr>
        <p:spPr>
          <a:xfrm>
            <a:off x="375480" y="3146760"/>
            <a:ext cx="97632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федерал  ьный  бюджет</a:t>
            </a:r>
            <a:endParaRPr/>
          </a:p>
        </p:txBody>
      </p:sp>
      <p:sp>
        <p:nvSpPr>
          <p:cNvPr id="234" name="CustomShape 5"/>
          <p:cNvSpPr/>
          <p:nvPr/>
        </p:nvSpPr>
        <p:spPr>
          <a:xfrm>
            <a:off x="1663560" y="2968560"/>
            <a:ext cx="1924920" cy="1277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6"/>
          <p:cNvSpPr/>
          <p:nvPr/>
        </p:nvSpPr>
        <p:spPr>
          <a:xfrm>
            <a:off x="1861200" y="2957400"/>
            <a:ext cx="1532520" cy="127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720"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 </a:t>
            </a:r>
            <a:r>
              <a:rPr lang="ru-RU" sz="1400" b="1" strike="noStrike" spc="-2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ос</a:t>
            </a:r>
            <a:r>
              <a:rPr lang="ru-RU" sz="1400" b="1" strike="noStrike" spc="-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у</a:t>
            </a:r>
            <a:r>
              <a:rPr lang="ru-RU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дарственных  внебюджетных  фондов  Российской  Федерации</a:t>
            </a:r>
            <a:endParaRPr/>
          </a:p>
        </p:txBody>
      </p:sp>
      <p:sp>
        <p:nvSpPr>
          <p:cNvPr id="236" name="CustomShape 7"/>
          <p:cNvSpPr/>
          <p:nvPr/>
        </p:nvSpPr>
        <p:spPr>
          <a:xfrm>
            <a:off x="3681360" y="2968560"/>
            <a:ext cx="1637640" cy="1204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8"/>
          <p:cNvSpPr/>
          <p:nvPr/>
        </p:nvSpPr>
        <p:spPr>
          <a:xfrm>
            <a:off x="3903480" y="3073320"/>
            <a:ext cx="1192320" cy="97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1440"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 субъектов  </a:t>
            </a:r>
            <a:r>
              <a:rPr lang="ru-RU" sz="1600" b="1" strike="noStrike" spc="-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1600" b="1" strike="noStrike" spc="-2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сийс</a:t>
            </a:r>
            <a:r>
              <a:rPr lang="ru-RU" sz="1600" b="1" strike="noStrike" spc="-2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к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ой  Федерации</a:t>
            </a:r>
            <a:endParaRPr/>
          </a:p>
        </p:txBody>
      </p:sp>
      <p:sp>
        <p:nvSpPr>
          <p:cNvPr id="238" name="CustomShape 9"/>
          <p:cNvSpPr/>
          <p:nvPr/>
        </p:nvSpPr>
        <p:spPr>
          <a:xfrm>
            <a:off x="5407200" y="2968560"/>
            <a:ext cx="2071080" cy="1491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10"/>
          <p:cNvSpPr/>
          <p:nvPr/>
        </p:nvSpPr>
        <p:spPr>
          <a:xfrm>
            <a:off x="5626800" y="2851920"/>
            <a:ext cx="1632960" cy="170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5760"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 территориальн  ых          </a:t>
            </a:r>
            <a:r>
              <a:rPr lang="ru-RU" sz="1600" b="1" strike="noStrike" spc="-2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ос</a:t>
            </a:r>
            <a:r>
              <a:rPr lang="ru-RU" sz="1600" b="1" strike="noStrike" spc="-6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у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дарственны  х               внебюджетных  фондов</a:t>
            </a:r>
            <a:endParaRPr/>
          </a:p>
        </p:txBody>
      </p:sp>
      <p:sp>
        <p:nvSpPr>
          <p:cNvPr id="240" name="CustomShape 11"/>
          <p:cNvSpPr/>
          <p:nvPr/>
        </p:nvSpPr>
        <p:spPr>
          <a:xfrm>
            <a:off x="7570800" y="3041640"/>
            <a:ext cx="1418760" cy="1278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12"/>
          <p:cNvSpPr/>
          <p:nvPr/>
        </p:nvSpPr>
        <p:spPr>
          <a:xfrm>
            <a:off x="7784280" y="3255480"/>
            <a:ext cx="99612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местные  </a:t>
            </a:r>
            <a:r>
              <a:rPr lang="ru-RU" sz="1800" b="1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  </a:t>
            </a: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ы</a:t>
            </a:r>
            <a:endParaRPr/>
          </a:p>
        </p:txBody>
      </p:sp>
      <p:sp>
        <p:nvSpPr>
          <p:cNvPr id="242" name="CustomShape 13"/>
          <p:cNvSpPr/>
          <p:nvPr/>
        </p:nvSpPr>
        <p:spPr>
          <a:xfrm>
            <a:off x="4059360" y="4962600"/>
            <a:ext cx="2247120" cy="18075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14"/>
          <p:cNvSpPr/>
          <p:nvPr/>
        </p:nvSpPr>
        <p:spPr>
          <a:xfrm>
            <a:off x="4140360" y="5013360"/>
            <a:ext cx="2085840" cy="1653840"/>
          </a:xfrm>
          <a:custGeom>
            <a:avLst/>
            <a:gdLst/>
            <a:ahLst/>
            <a:cxnLst/>
            <a:rect l="l" t="t" r="r" b="b"/>
            <a:pathLst>
              <a:path w="2087879" h="1656079">
                <a:moveTo>
                  <a:pt x="0" y="1655826"/>
                </a:moveTo>
                <a:lnTo>
                  <a:pt x="2087499" y="1655826"/>
                </a:lnTo>
                <a:lnTo>
                  <a:pt x="2087499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15"/>
          <p:cNvSpPr/>
          <p:nvPr/>
        </p:nvSpPr>
        <p:spPr>
          <a:xfrm>
            <a:off x="4348080" y="5464080"/>
            <a:ext cx="1674720" cy="72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indent="-360"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 муниципальных  районов</a:t>
            </a:r>
            <a:endParaRPr/>
          </a:p>
        </p:txBody>
      </p:sp>
      <p:sp>
        <p:nvSpPr>
          <p:cNvPr id="245" name="CustomShape 16"/>
          <p:cNvSpPr/>
          <p:nvPr/>
        </p:nvSpPr>
        <p:spPr>
          <a:xfrm>
            <a:off x="1755720" y="4962600"/>
            <a:ext cx="2101320" cy="18075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17"/>
          <p:cNvSpPr/>
          <p:nvPr/>
        </p:nvSpPr>
        <p:spPr>
          <a:xfrm>
            <a:off x="1835280" y="5013360"/>
            <a:ext cx="1942920" cy="1653840"/>
          </a:xfrm>
          <a:custGeom>
            <a:avLst/>
            <a:gdLst/>
            <a:ahLst/>
            <a:cxnLst/>
            <a:rect l="l" t="t" r="r" b="b"/>
            <a:pathLst>
              <a:path w="1945004" h="1656079">
                <a:moveTo>
                  <a:pt x="0" y="1655826"/>
                </a:moveTo>
                <a:lnTo>
                  <a:pt x="1944751" y="1655826"/>
                </a:lnTo>
                <a:lnTo>
                  <a:pt x="1944751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18"/>
          <p:cNvSpPr/>
          <p:nvPr/>
        </p:nvSpPr>
        <p:spPr>
          <a:xfrm>
            <a:off x="1835280" y="5013360"/>
            <a:ext cx="1942920" cy="119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461160" indent="39240"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 </a:t>
            </a:r>
            <a:r>
              <a:rPr lang="ru-RU" sz="1600" b="1" strike="noStrike" spc="-2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ор</a:t>
            </a:r>
            <a:r>
              <a:rPr lang="ru-RU" sz="1600" b="1" strike="noStrike" spc="-3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1600" b="1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ских  округов</a:t>
            </a:r>
            <a:endParaRPr/>
          </a:p>
        </p:txBody>
      </p:sp>
      <p:sp>
        <p:nvSpPr>
          <p:cNvPr id="248" name="CustomShape 19"/>
          <p:cNvSpPr/>
          <p:nvPr/>
        </p:nvSpPr>
        <p:spPr>
          <a:xfrm>
            <a:off x="6364440" y="4962600"/>
            <a:ext cx="2644200" cy="18140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CustomShape 20"/>
          <p:cNvSpPr/>
          <p:nvPr/>
        </p:nvSpPr>
        <p:spPr>
          <a:xfrm>
            <a:off x="6443640" y="5013360"/>
            <a:ext cx="2482560" cy="1653840"/>
          </a:xfrm>
          <a:custGeom>
            <a:avLst/>
            <a:gdLst/>
            <a:ahLst/>
            <a:cxnLst/>
            <a:rect l="l" t="t" r="r" b="b"/>
            <a:pathLst>
              <a:path w="2484754" h="1656079">
                <a:moveTo>
                  <a:pt x="0" y="1655826"/>
                </a:moveTo>
                <a:lnTo>
                  <a:pt x="2484374" y="1655826"/>
                </a:lnTo>
                <a:lnTo>
                  <a:pt x="2484374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21"/>
          <p:cNvSpPr/>
          <p:nvPr/>
        </p:nvSpPr>
        <p:spPr>
          <a:xfrm>
            <a:off x="6579000" y="5479200"/>
            <a:ext cx="2217960" cy="48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99000" indent="-84960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городских</a:t>
            </a:r>
            <a:r>
              <a:rPr lang="ru-RU" sz="1600" b="1" strike="noStrike" spc="-12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  сельских</a:t>
            </a:r>
            <a:r>
              <a:rPr lang="ru-RU" sz="1600" b="1" strike="noStrike" spc="-6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поселений</a:t>
            </a:r>
            <a:endParaRPr/>
          </a:p>
        </p:txBody>
      </p:sp>
      <p:sp>
        <p:nvSpPr>
          <p:cNvPr id="251" name="CustomShape 22"/>
          <p:cNvSpPr/>
          <p:nvPr/>
        </p:nvSpPr>
        <p:spPr>
          <a:xfrm>
            <a:off x="493920" y="2505600"/>
            <a:ext cx="4309200" cy="7203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23"/>
          <p:cNvSpPr/>
          <p:nvPr/>
        </p:nvSpPr>
        <p:spPr>
          <a:xfrm>
            <a:off x="2368440" y="2505600"/>
            <a:ext cx="2434680" cy="7156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24"/>
          <p:cNvSpPr/>
          <p:nvPr/>
        </p:nvSpPr>
        <p:spPr>
          <a:xfrm>
            <a:off x="4311360" y="2519280"/>
            <a:ext cx="514440" cy="7066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CustomShape 25"/>
          <p:cNvSpPr/>
          <p:nvPr/>
        </p:nvSpPr>
        <p:spPr>
          <a:xfrm>
            <a:off x="4622400" y="2505600"/>
            <a:ext cx="2073600" cy="7203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CustomShape 26"/>
          <p:cNvSpPr/>
          <p:nvPr/>
        </p:nvSpPr>
        <p:spPr>
          <a:xfrm>
            <a:off x="4549320" y="2505600"/>
            <a:ext cx="4021200" cy="7887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27"/>
          <p:cNvSpPr/>
          <p:nvPr/>
        </p:nvSpPr>
        <p:spPr>
          <a:xfrm>
            <a:off x="3012840" y="4253400"/>
            <a:ext cx="5344200" cy="9273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28"/>
          <p:cNvSpPr/>
          <p:nvPr/>
        </p:nvSpPr>
        <p:spPr>
          <a:xfrm>
            <a:off x="3203640" y="4280040"/>
            <a:ext cx="5076720" cy="705960"/>
          </a:xfrm>
          <a:custGeom>
            <a:avLst/>
            <a:gdLst/>
            <a:ahLst/>
            <a:cxnLst/>
            <a:rect l="l" t="t" r="r" b="b"/>
            <a:pathLst>
              <a:path w="5078730" h="708025">
                <a:moveTo>
                  <a:pt x="92710" y="590550"/>
                </a:moveTo>
                <a:lnTo>
                  <a:pt x="0" y="661924"/>
                </a:lnTo>
                <a:lnTo>
                  <a:pt x="107696" y="707517"/>
                </a:lnTo>
                <a:lnTo>
                  <a:pt x="115062" y="704469"/>
                </a:lnTo>
                <a:lnTo>
                  <a:pt x="117855" y="697992"/>
                </a:lnTo>
                <a:lnTo>
                  <a:pt x="120650" y="691642"/>
                </a:lnTo>
                <a:lnTo>
                  <a:pt x="117601" y="684149"/>
                </a:lnTo>
                <a:lnTo>
                  <a:pt x="87430" y="671322"/>
                </a:lnTo>
                <a:lnTo>
                  <a:pt x="26543" y="671322"/>
                </a:lnTo>
                <a:lnTo>
                  <a:pt x="23368" y="646049"/>
                </a:lnTo>
                <a:lnTo>
                  <a:pt x="69917" y="640096"/>
                </a:lnTo>
                <a:lnTo>
                  <a:pt x="102615" y="614934"/>
                </a:lnTo>
                <a:lnTo>
                  <a:pt x="108203" y="610743"/>
                </a:lnTo>
                <a:lnTo>
                  <a:pt x="109220" y="602742"/>
                </a:lnTo>
                <a:lnTo>
                  <a:pt x="104901" y="597154"/>
                </a:lnTo>
                <a:lnTo>
                  <a:pt x="100711" y="591566"/>
                </a:lnTo>
                <a:lnTo>
                  <a:pt x="92710" y="590550"/>
                </a:lnTo>
                <a:close/>
                <a:moveTo>
                  <a:pt x="69917" y="640096"/>
                </a:moveTo>
                <a:lnTo>
                  <a:pt x="23368" y="646049"/>
                </a:lnTo>
                <a:lnTo>
                  <a:pt x="26543" y="671322"/>
                </a:lnTo>
                <a:lnTo>
                  <a:pt x="46401" y="668782"/>
                </a:lnTo>
                <a:lnTo>
                  <a:pt x="32638" y="668782"/>
                </a:lnTo>
                <a:lnTo>
                  <a:pt x="29844" y="646938"/>
                </a:lnTo>
                <a:lnTo>
                  <a:pt x="61025" y="646938"/>
                </a:lnTo>
                <a:lnTo>
                  <a:pt x="69917" y="640096"/>
                </a:lnTo>
                <a:close/>
                <a:moveTo>
                  <a:pt x="73305" y="665340"/>
                </a:moveTo>
                <a:lnTo>
                  <a:pt x="26543" y="671322"/>
                </a:lnTo>
                <a:lnTo>
                  <a:pt x="87430" y="671322"/>
                </a:lnTo>
                <a:lnTo>
                  <a:pt x="73305" y="665340"/>
                </a:lnTo>
                <a:close/>
                <a:moveTo>
                  <a:pt x="29844" y="646938"/>
                </a:moveTo>
                <a:lnTo>
                  <a:pt x="32638" y="668782"/>
                </a:lnTo>
                <a:lnTo>
                  <a:pt x="49958" y="655454"/>
                </a:lnTo>
                <a:lnTo>
                  <a:pt x="29844" y="646938"/>
                </a:lnTo>
                <a:close/>
                <a:moveTo>
                  <a:pt x="49958" y="655454"/>
                </a:moveTo>
                <a:lnTo>
                  <a:pt x="32638" y="668782"/>
                </a:lnTo>
                <a:lnTo>
                  <a:pt x="46401" y="668782"/>
                </a:lnTo>
                <a:lnTo>
                  <a:pt x="73305" y="665340"/>
                </a:lnTo>
                <a:lnTo>
                  <a:pt x="49958" y="655454"/>
                </a:lnTo>
                <a:close/>
                <a:moveTo>
                  <a:pt x="5075174" y="0"/>
                </a:moveTo>
                <a:lnTo>
                  <a:pt x="69917" y="640096"/>
                </a:lnTo>
                <a:lnTo>
                  <a:pt x="49958" y="655454"/>
                </a:lnTo>
                <a:lnTo>
                  <a:pt x="73305" y="665340"/>
                </a:lnTo>
                <a:lnTo>
                  <a:pt x="5078476" y="25146"/>
                </a:lnTo>
                <a:lnTo>
                  <a:pt x="5075174" y="0"/>
                </a:lnTo>
                <a:close/>
                <a:moveTo>
                  <a:pt x="61025" y="646938"/>
                </a:moveTo>
                <a:lnTo>
                  <a:pt x="29844" y="646938"/>
                </a:lnTo>
                <a:lnTo>
                  <a:pt x="49958" y="655454"/>
                </a:lnTo>
                <a:lnTo>
                  <a:pt x="61025" y="646938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9"/>
          <p:cNvSpPr/>
          <p:nvPr/>
        </p:nvSpPr>
        <p:spPr>
          <a:xfrm>
            <a:off x="4994280" y="4253400"/>
            <a:ext cx="3364200" cy="999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0"/>
          <p:cNvSpPr/>
          <p:nvPr/>
        </p:nvSpPr>
        <p:spPr>
          <a:xfrm>
            <a:off x="5184720" y="4280400"/>
            <a:ext cx="3096720" cy="765720"/>
          </a:xfrm>
          <a:custGeom>
            <a:avLst/>
            <a:gdLst/>
            <a:ahLst/>
            <a:cxnLst/>
            <a:rect l="l" t="t" r="r" b="b"/>
            <a:pathLst>
              <a:path w="3098800" h="767714">
                <a:moveTo>
                  <a:pt x="84962" y="652780"/>
                </a:moveTo>
                <a:lnTo>
                  <a:pt x="79883" y="657479"/>
                </a:lnTo>
                <a:lnTo>
                  <a:pt x="0" y="733044"/>
                </a:lnTo>
                <a:lnTo>
                  <a:pt x="105028" y="765429"/>
                </a:lnTo>
                <a:lnTo>
                  <a:pt x="111760" y="767588"/>
                </a:lnTo>
                <a:lnTo>
                  <a:pt x="118872" y="763778"/>
                </a:lnTo>
                <a:lnTo>
                  <a:pt x="120903" y="757047"/>
                </a:lnTo>
                <a:lnTo>
                  <a:pt x="122936" y="750443"/>
                </a:lnTo>
                <a:lnTo>
                  <a:pt x="119252" y="743331"/>
                </a:lnTo>
                <a:lnTo>
                  <a:pt x="112522" y="741172"/>
                </a:lnTo>
                <a:lnTo>
                  <a:pt x="107974" y="739775"/>
                </a:lnTo>
                <a:lnTo>
                  <a:pt x="27304" y="739775"/>
                </a:lnTo>
                <a:lnTo>
                  <a:pt x="21589" y="715010"/>
                </a:lnTo>
                <a:lnTo>
                  <a:pt x="67261" y="704376"/>
                </a:lnTo>
                <a:lnTo>
                  <a:pt x="97282" y="676021"/>
                </a:lnTo>
                <a:lnTo>
                  <a:pt x="102488" y="671195"/>
                </a:lnTo>
                <a:lnTo>
                  <a:pt x="102615" y="663194"/>
                </a:lnTo>
                <a:lnTo>
                  <a:pt x="97916" y="657987"/>
                </a:lnTo>
                <a:lnTo>
                  <a:pt x="93090" y="652907"/>
                </a:lnTo>
                <a:lnTo>
                  <a:pt x="84962" y="652780"/>
                </a:lnTo>
                <a:close/>
                <a:moveTo>
                  <a:pt x="67261" y="704376"/>
                </a:moveTo>
                <a:lnTo>
                  <a:pt x="21589" y="715010"/>
                </a:lnTo>
                <a:lnTo>
                  <a:pt x="27304" y="739775"/>
                </a:lnTo>
                <a:lnTo>
                  <a:pt x="40940" y="736600"/>
                </a:lnTo>
                <a:lnTo>
                  <a:pt x="33147" y="736600"/>
                </a:lnTo>
                <a:lnTo>
                  <a:pt x="28194" y="715264"/>
                </a:lnTo>
                <a:lnTo>
                  <a:pt x="55735" y="715264"/>
                </a:lnTo>
                <a:lnTo>
                  <a:pt x="67261" y="704376"/>
                </a:lnTo>
                <a:close/>
                <a:moveTo>
                  <a:pt x="73194" y="729089"/>
                </a:moveTo>
                <a:lnTo>
                  <a:pt x="27304" y="739775"/>
                </a:lnTo>
                <a:lnTo>
                  <a:pt x="107974" y="739775"/>
                </a:lnTo>
                <a:lnTo>
                  <a:pt x="73194" y="729089"/>
                </a:lnTo>
                <a:close/>
                <a:moveTo>
                  <a:pt x="28194" y="715264"/>
                </a:moveTo>
                <a:lnTo>
                  <a:pt x="33147" y="736600"/>
                </a:lnTo>
                <a:lnTo>
                  <a:pt x="48975" y="721648"/>
                </a:lnTo>
                <a:lnTo>
                  <a:pt x="28194" y="715264"/>
                </a:lnTo>
                <a:close/>
                <a:moveTo>
                  <a:pt x="48975" y="721648"/>
                </a:moveTo>
                <a:lnTo>
                  <a:pt x="33147" y="736600"/>
                </a:lnTo>
                <a:lnTo>
                  <a:pt x="40940" y="736600"/>
                </a:lnTo>
                <a:lnTo>
                  <a:pt x="73194" y="729089"/>
                </a:lnTo>
                <a:lnTo>
                  <a:pt x="48975" y="721648"/>
                </a:lnTo>
                <a:close/>
                <a:moveTo>
                  <a:pt x="3092704" y="0"/>
                </a:moveTo>
                <a:lnTo>
                  <a:pt x="67261" y="704376"/>
                </a:lnTo>
                <a:lnTo>
                  <a:pt x="48975" y="721648"/>
                </a:lnTo>
                <a:lnTo>
                  <a:pt x="73194" y="729089"/>
                </a:lnTo>
                <a:lnTo>
                  <a:pt x="3098546" y="24638"/>
                </a:lnTo>
                <a:lnTo>
                  <a:pt x="3092704" y="0"/>
                </a:lnTo>
                <a:close/>
                <a:moveTo>
                  <a:pt x="55735" y="715264"/>
                </a:moveTo>
                <a:lnTo>
                  <a:pt x="28194" y="715264"/>
                </a:lnTo>
                <a:lnTo>
                  <a:pt x="48975" y="721648"/>
                </a:lnTo>
                <a:lnTo>
                  <a:pt x="55735" y="715264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31"/>
          <p:cNvSpPr/>
          <p:nvPr/>
        </p:nvSpPr>
        <p:spPr>
          <a:xfrm>
            <a:off x="7836480" y="4260960"/>
            <a:ext cx="531360" cy="10630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32"/>
          <p:cNvSpPr/>
          <p:nvPr/>
        </p:nvSpPr>
        <p:spPr>
          <a:xfrm>
            <a:off x="8002440" y="4288680"/>
            <a:ext cx="288000" cy="794160"/>
          </a:xfrm>
          <a:custGeom>
            <a:avLst/>
            <a:gdLst/>
            <a:ahLst/>
            <a:cxnLst/>
            <a:rect l="l" t="t" r="r" b="b"/>
            <a:pathLst>
              <a:path w="290195" h="796289">
                <a:moveTo>
                  <a:pt x="17906" y="671957"/>
                </a:moveTo>
                <a:lnTo>
                  <a:pt x="4318" y="675005"/>
                </a:lnTo>
                <a:lnTo>
                  <a:pt x="0" y="681863"/>
                </a:lnTo>
                <a:lnTo>
                  <a:pt x="25400" y="796036"/>
                </a:lnTo>
                <a:lnTo>
                  <a:pt x="47786" y="775843"/>
                </a:lnTo>
                <a:lnTo>
                  <a:pt x="45211" y="775843"/>
                </a:lnTo>
                <a:lnTo>
                  <a:pt x="20954" y="768096"/>
                </a:lnTo>
                <a:lnTo>
                  <a:pt x="35235" y="723297"/>
                </a:lnTo>
                <a:lnTo>
                  <a:pt x="24765" y="676275"/>
                </a:lnTo>
                <a:lnTo>
                  <a:pt x="17906" y="671957"/>
                </a:lnTo>
                <a:close/>
                <a:moveTo>
                  <a:pt x="35235" y="723297"/>
                </a:moveTo>
                <a:lnTo>
                  <a:pt x="20954" y="768096"/>
                </a:lnTo>
                <a:lnTo>
                  <a:pt x="45211" y="775843"/>
                </a:lnTo>
                <a:lnTo>
                  <a:pt x="47315" y="769239"/>
                </a:lnTo>
                <a:lnTo>
                  <a:pt x="45466" y="769239"/>
                </a:lnTo>
                <a:lnTo>
                  <a:pt x="24637" y="762635"/>
                </a:lnTo>
                <a:lnTo>
                  <a:pt x="40749" y="748059"/>
                </a:lnTo>
                <a:lnTo>
                  <a:pt x="35235" y="723297"/>
                </a:lnTo>
                <a:close/>
                <a:moveTo>
                  <a:pt x="95250" y="698754"/>
                </a:moveTo>
                <a:lnTo>
                  <a:pt x="59453" y="731138"/>
                </a:lnTo>
                <a:lnTo>
                  <a:pt x="45211" y="775843"/>
                </a:lnTo>
                <a:lnTo>
                  <a:pt x="47786" y="775843"/>
                </a:lnTo>
                <a:lnTo>
                  <a:pt x="112268" y="717677"/>
                </a:lnTo>
                <a:lnTo>
                  <a:pt x="112649" y="709549"/>
                </a:lnTo>
                <a:lnTo>
                  <a:pt x="103250" y="699135"/>
                </a:lnTo>
                <a:lnTo>
                  <a:pt x="95250" y="698754"/>
                </a:lnTo>
                <a:close/>
                <a:moveTo>
                  <a:pt x="40749" y="748059"/>
                </a:moveTo>
                <a:lnTo>
                  <a:pt x="24637" y="762635"/>
                </a:lnTo>
                <a:lnTo>
                  <a:pt x="45466" y="769239"/>
                </a:lnTo>
                <a:lnTo>
                  <a:pt x="40749" y="748059"/>
                </a:lnTo>
                <a:close/>
                <a:moveTo>
                  <a:pt x="59453" y="731138"/>
                </a:moveTo>
                <a:lnTo>
                  <a:pt x="40749" y="748059"/>
                </a:lnTo>
                <a:lnTo>
                  <a:pt x="45466" y="769239"/>
                </a:lnTo>
                <a:lnTo>
                  <a:pt x="47315" y="769239"/>
                </a:lnTo>
                <a:lnTo>
                  <a:pt x="59453" y="731138"/>
                </a:lnTo>
                <a:close/>
                <a:moveTo>
                  <a:pt x="265810" y="0"/>
                </a:moveTo>
                <a:lnTo>
                  <a:pt x="35235" y="723297"/>
                </a:lnTo>
                <a:lnTo>
                  <a:pt x="40749" y="748059"/>
                </a:lnTo>
                <a:lnTo>
                  <a:pt x="59453" y="731138"/>
                </a:lnTo>
                <a:lnTo>
                  <a:pt x="289941" y="7620"/>
                </a:lnTo>
                <a:lnTo>
                  <a:pt x="265810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33"/>
          <p:cNvSpPr/>
          <p:nvPr/>
        </p:nvSpPr>
        <p:spPr>
          <a:xfrm>
            <a:off x="249120" y="335160"/>
            <a:ext cx="1729800" cy="17233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34"/>
          <p:cNvSpPr/>
          <p:nvPr/>
        </p:nvSpPr>
        <p:spPr>
          <a:xfrm>
            <a:off x="2364840" y="435600"/>
            <a:ext cx="587556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just">
              <a:lnSpc>
                <a:spcPct val="100000"/>
              </a:lnSpc>
            </a:pPr>
            <a:r>
              <a:rPr lang="ru-RU" sz="1800" b="1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 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– план </a:t>
            </a:r>
            <a:r>
              <a:rPr lang="ru-RU" sz="1800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доходов 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 расходов для обеспечения  обязательств государства, закрепленных в  Конституции </a:t>
            </a:r>
            <a:r>
              <a:rPr lang="ru-RU" sz="18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Российской</a:t>
            </a:r>
            <a:r>
              <a:rPr lang="ru-RU" sz="1800" strike="noStrike" spc="-4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Федерации.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123480" y="73080"/>
            <a:ext cx="8821800" cy="83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2"/>
          <p:cNvSpPr/>
          <p:nvPr/>
        </p:nvSpPr>
        <p:spPr>
          <a:xfrm>
            <a:off x="2666520" y="225000"/>
            <a:ext cx="373788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3600" strike="noStrike" spc="-2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Основные</a:t>
            </a:r>
            <a:r>
              <a:rPr lang="ru-RU" sz="3600" strike="noStrike" spc="-7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3600" strike="noStrike" spc="-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понятия</a:t>
            </a:r>
            <a:endParaRPr/>
          </a:p>
        </p:txBody>
      </p:sp>
      <p:sp>
        <p:nvSpPr>
          <p:cNvPr id="266" name="CustomShape 3"/>
          <p:cNvSpPr/>
          <p:nvPr/>
        </p:nvSpPr>
        <p:spPr>
          <a:xfrm>
            <a:off x="3273480" y="907920"/>
            <a:ext cx="2594880" cy="1942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4"/>
          <p:cNvSpPr/>
          <p:nvPr/>
        </p:nvSpPr>
        <p:spPr>
          <a:xfrm>
            <a:off x="826200" y="1014480"/>
            <a:ext cx="1731960" cy="145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-1800" algn="ctr">
              <a:lnSpc>
                <a:spcPct val="100000"/>
              </a:lnSpc>
            </a:pP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Поступающие в  </a:t>
            </a:r>
            <a:r>
              <a:rPr lang="ru-RU" sz="16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</a:t>
            </a:r>
            <a:r>
              <a:rPr lang="ru-RU" sz="1600" strike="noStrike" spc="-1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денежные  средства</a:t>
            </a:r>
            <a:r>
              <a:rPr lang="ru-RU" sz="1600" strike="noStrike" spc="-14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являются  </a:t>
            </a:r>
            <a:r>
              <a:rPr lang="ru-RU" sz="1600" b="1" strike="noStrike" spc="-18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ДОХОДАМИ  БЮДЖЕТА</a:t>
            </a:r>
            <a:endParaRPr/>
          </a:p>
        </p:txBody>
      </p:sp>
      <p:sp>
        <p:nvSpPr>
          <p:cNvPr id="268" name="CustomShape 5"/>
          <p:cNvSpPr/>
          <p:nvPr/>
        </p:nvSpPr>
        <p:spPr>
          <a:xfrm>
            <a:off x="638280" y="2224800"/>
            <a:ext cx="569880" cy="660240"/>
          </a:xfrm>
          <a:custGeom>
            <a:avLst/>
            <a:gdLst/>
            <a:ahLst/>
            <a:cxnLst/>
            <a:rect l="l" t="t" r="r" b="b"/>
            <a:pathLst>
              <a:path w="572135" h="662305">
                <a:moveTo>
                  <a:pt x="0" y="504443"/>
                </a:moveTo>
                <a:lnTo>
                  <a:pt x="15709" y="661924"/>
                </a:lnTo>
                <a:lnTo>
                  <a:pt x="173215" y="646176"/>
                </a:lnTo>
                <a:lnTo>
                  <a:pt x="129908" y="610742"/>
                </a:lnTo>
                <a:lnTo>
                  <a:pt x="187918" y="539876"/>
                </a:lnTo>
                <a:lnTo>
                  <a:pt x="43307" y="539876"/>
                </a:lnTo>
                <a:lnTo>
                  <a:pt x="0" y="504443"/>
                </a:lnTo>
                <a:close/>
                <a:moveTo>
                  <a:pt x="485241" y="0"/>
                </a:moveTo>
                <a:lnTo>
                  <a:pt x="43307" y="539876"/>
                </a:lnTo>
                <a:lnTo>
                  <a:pt x="187918" y="539876"/>
                </a:lnTo>
                <a:lnTo>
                  <a:pt x="571842" y="70865"/>
                </a:lnTo>
                <a:lnTo>
                  <a:pt x="485241" y="0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6"/>
          <p:cNvSpPr/>
          <p:nvPr/>
        </p:nvSpPr>
        <p:spPr>
          <a:xfrm>
            <a:off x="638280" y="2224800"/>
            <a:ext cx="569880" cy="660240"/>
          </a:xfrm>
          <a:custGeom>
            <a:avLst/>
            <a:gdLst/>
            <a:ahLst/>
            <a:cxnLst/>
            <a:rect l="l" t="t" r="r" b="b"/>
            <a:pathLst>
              <a:path w="572135" h="662305">
                <a:moveTo>
                  <a:pt x="0" y="504443"/>
                </a:moveTo>
                <a:lnTo>
                  <a:pt x="43307" y="539876"/>
                </a:lnTo>
                <a:lnTo>
                  <a:pt x="485241" y="0"/>
                </a:lnTo>
                <a:lnTo>
                  <a:pt x="571842" y="70865"/>
                </a:lnTo>
                <a:lnTo>
                  <a:pt x="129908" y="610742"/>
                </a:lnTo>
                <a:lnTo>
                  <a:pt x="173215" y="646176"/>
                </a:lnTo>
                <a:lnTo>
                  <a:pt x="15709" y="661924"/>
                </a:lnTo>
                <a:lnTo>
                  <a:pt x="0" y="504443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7"/>
          <p:cNvSpPr/>
          <p:nvPr/>
        </p:nvSpPr>
        <p:spPr>
          <a:xfrm>
            <a:off x="2310480" y="2097360"/>
            <a:ext cx="710280" cy="795960"/>
          </a:xfrm>
          <a:custGeom>
            <a:avLst/>
            <a:gdLst/>
            <a:ahLst/>
            <a:cxnLst/>
            <a:rect l="l" t="t" r="r" b="b"/>
            <a:pathLst>
              <a:path w="712469" h="798194">
                <a:moveTo>
                  <a:pt x="84709" y="0"/>
                </a:moveTo>
                <a:lnTo>
                  <a:pt x="0" y="73279"/>
                </a:lnTo>
                <a:lnTo>
                  <a:pt x="585088" y="749935"/>
                </a:lnTo>
                <a:lnTo>
                  <a:pt x="542670" y="786511"/>
                </a:lnTo>
                <a:lnTo>
                  <a:pt x="700532" y="798068"/>
                </a:lnTo>
                <a:lnTo>
                  <a:pt x="709411" y="676783"/>
                </a:lnTo>
                <a:lnTo>
                  <a:pt x="669670" y="676783"/>
                </a:lnTo>
                <a:lnTo>
                  <a:pt x="84709" y="0"/>
                </a:lnTo>
                <a:close/>
                <a:moveTo>
                  <a:pt x="712088" y="640207"/>
                </a:moveTo>
                <a:lnTo>
                  <a:pt x="669670" y="676783"/>
                </a:lnTo>
                <a:lnTo>
                  <a:pt x="709411" y="676783"/>
                </a:lnTo>
                <a:lnTo>
                  <a:pt x="712088" y="640207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8"/>
          <p:cNvSpPr/>
          <p:nvPr/>
        </p:nvSpPr>
        <p:spPr>
          <a:xfrm>
            <a:off x="2310480" y="2097360"/>
            <a:ext cx="710280" cy="795960"/>
          </a:xfrm>
          <a:custGeom>
            <a:avLst/>
            <a:gdLst/>
            <a:ahLst/>
            <a:cxnLst/>
            <a:rect l="l" t="t" r="r" b="b"/>
            <a:pathLst>
              <a:path w="712469" h="798194">
                <a:moveTo>
                  <a:pt x="542670" y="786511"/>
                </a:moveTo>
                <a:lnTo>
                  <a:pt x="585088" y="749935"/>
                </a:lnTo>
                <a:lnTo>
                  <a:pt x="0" y="73279"/>
                </a:lnTo>
                <a:lnTo>
                  <a:pt x="84709" y="0"/>
                </a:lnTo>
                <a:lnTo>
                  <a:pt x="669670" y="676783"/>
                </a:lnTo>
                <a:lnTo>
                  <a:pt x="712088" y="640207"/>
                </a:lnTo>
                <a:lnTo>
                  <a:pt x="700532" y="798068"/>
                </a:lnTo>
                <a:lnTo>
                  <a:pt x="542670" y="786511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9"/>
          <p:cNvSpPr/>
          <p:nvPr/>
        </p:nvSpPr>
        <p:spPr>
          <a:xfrm>
            <a:off x="1707120" y="2268720"/>
            <a:ext cx="241200" cy="650520"/>
          </a:xfrm>
          <a:custGeom>
            <a:avLst/>
            <a:gdLst/>
            <a:ahLst/>
            <a:cxnLst/>
            <a:rect l="l" t="t" r="r" b="b"/>
            <a:pathLst>
              <a:path w="243205" h="652780">
                <a:moveTo>
                  <a:pt x="110871" y="0"/>
                </a:moveTo>
                <a:lnTo>
                  <a:pt x="0" y="16001"/>
                </a:lnTo>
                <a:lnTo>
                  <a:pt x="76835" y="549401"/>
                </a:lnTo>
                <a:lnTo>
                  <a:pt x="21463" y="557402"/>
                </a:lnTo>
                <a:lnTo>
                  <a:pt x="148209" y="652272"/>
                </a:lnTo>
                <a:lnTo>
                  <a:pt x="237089" y="533526"/>
                </a:lnTo>
                <a:lnTo>
                  <a:pt x="187706" y="533526"/>
                </a:lnTo>
                <a:lnTo>
                  <a:pt x="110871" y="0"/>
                </a:lnTo>
                <a:close/>
                <a:moveTo>
                  <a:pt x="243078" y="525526"/>
                </a:moveTo>
                <a:lnTo>
                  <a:pt x="187706" y="533526"/>
                </a:lnTo>
                <a:lnTo>
                  <a:pt x="237089" y="533526"/>
                </a:lnTo>
                <a:lnTo>
                  <a:pt x="243078" y="525526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CustomShape 10"/>
          <p:cNvSpPr/>
          <p:nvPr/>
        </p:nvSpPr>
        <p:spPr>
          <a:xfrm>
            <a:off x="1707120" y="2268720"/>
            <a:ext cx="241200" cy="650520"/>
          </a:xfrm>
          <a:custGeom>
            <a:avLst/>
            <a:gdLst/>
            <a:ahLst/>
            <a:cxnLst/>
            <a:rect l="l" t="t" r="r" b="b"/>
            <a:pathLst>
              <a:path w="243205" h="652780">
                <a:moveTo>
                  <a:pt x="21463" y="557402"/>
                </a:moveTo>
                <a:lnTo>
                  <a:pt x="76835" y="549401"/>
                </a:lnTo>
                <a:lnTo>
                  <a:pt x="0" y="16001"/>
                </a:lnTo>
                <a:lnTo>
                  <a:pt x="110871" y="0"/>
                </a:lnTo>
                <a:lnTo>
                  <a:pt x="187706" y="533526"/>
                </a:lnTo>
                <a:lnTo>
                  <a:pt x="243078" y="525526"/>
                </a:lnTo>
                <a:lnTo>
                  <a:pt x="148209" y="652272"/>
                </a:lnTo>
                <a:lnTo>
                  <a:pt x="21463" y="557402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11"/>
          <p:cNvSpPr/>
          <p:nvPr/>
        </p:nvSpPr>
        <p:spPr>
          <a:xfrm>
            <a:off x="108000" y="2997360"/>
            <a:ext cx="1293120" cy="3525120"/>
          </a:xfrm>
          <a:custGeom>
            <a:avLst/>
            <a:gdLst/>
            <a:ahLst/>
            <a:cxnLst/>
            <a:rect l="l" t="t" r="r" b="b"/>
            <a:pathLst>
              <a:path w="1295400" h="3527425">
                <a:moveTo>
                  <a:pt x="1079500" y="0"/>
                </a:moveTo>
                <a:lnTo>
                  <a:pt x="215900" y="0"/>
                </a:lnTo>
                <a:lnTo>
                  <a:pt x="166395" y="5701"/>
                </a:lnTo>
                <a:lnTo>
                  <a:pt x="120951" y="21941"/>
                </a:lnTo>
                <a:lnTo>
                  <a:pt x="80864" y="47426"/>
                </a:lnTo>
                <a:lnTo>
                  <a:pt x="47430" y="80859"/>
                </a:lnTo>
                <a:lnTo>
                  <a:pt x="21943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0" y="3311525"/>
                </a:lnTo>
                <a:lnTo>
                  <a:pt x="5701" y="3361029"/>
                </a:lnTo>
                <a:lnTo>
                  <a:pt x="21943" y="3406473"/>
                </a:lnTo>
                <a:lnTo>
                  <a:pt x="47430" y="3446560"/>
                </a:lnTo>
                <a:lnTo>
                  <a:pt x="80864" y="3479994"/>
                </a:lnTo>
                <a:lnTo>
                  <a:pt x="120951" y="3505481"/>
                </a:lnTo>
                <a:lnTo>
                  <a:pt x="166395" y="3521723"/>
                </a:lnTo>
                <a:lnTo>
                  <a:pt x="215900" y="3527425"/>
                </a:lnTo>
                <a:lnTo>
                  <a:pt x="1079500" y="3527425"/>
                </a:lnTo>
                <a:lnTo>
                  <a:pt x="1129008" y="3521723"/>
                </a:lnTo>
                <a:lnTo>
                  <a:pt x="1174453" y="3505481"/>
                </a:lnTo>
                <a:lnTo>
                  <a:pt x="1214540" y="3479994"/>
                </a:lnTo>
                <a:lnTo>
                  <a:pt x="1247973" y="3446560"/>
                </a:lnTo>
                <a:lnTo>
                  <a:pt x="1273458" y="3406473"/>
                </a:lnTo>
                <a:lnTo>
                  <a:pt x="1289698" y="3361029"/>
                </a:lnTo>
                <a:lnTo>
                  <a:pt x="1295400" y="3311525"/>
                </a:lnTo>
                <a:lnTo>
                  <a:pt x="1295400" y="215900"/>
                </a:lnTo>
                <a:lnTo>
                  <a:pt x="1289698" y="166391"/>
                </a:lnTo>
                <a:lnTo>
                  <a:pt x="1273458" y="120946"/>
                </a:lnTo>
                <a:lnTo>
                  <a:pt x="1247973" y="80859"/>
                </a:lnTo>
                <a:lnTo>
                  <a:pt x="1214540" y="47426"/>
                </a:lnTo>
                <a:lnTo>
                  <a:pt x="1174453" y="21941"/>
                </a:lnTo>
                <a:lnTo>
                  <a:pt x="1129008" y="5701"/>
                </a:lnTo>
                <a:lnTo>
                  <a:pt x="1079500" y="0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12"/>
          <p:cNvSpPr/>
          <p:nvPr/>
        </p:nvSpPr>
        <p:spPr>
          <a:xfrm>
            <a:off x="108000" y="2997360"/>
            <a:ext cx="1293120" cy="3525120"/>
          </a:xfrm>
          <a:custGeom>
            <a:avLst/>
            <a:gdLst/>
            <a:ahLst/>
            <a:cxnLst/>
            <a:rect l="l" t="t" r="r" b="b"/>
            <a:pathLst>
              <a:path w="1295400" h="3527425">
                <a:moveTo>
                  <a:pt x="0" y="215900"/>
                </a:moveTo>
                <a:lnTo>
                  <a:pt x="5701" y="166391"/>
                </a:lnTo>
                <a:lnTo>
                  <a:pt x="21943" y="120946"/>
                </a:lnTo>
                <a:lnTo>
                  <a:pt x="47430" y="80859"/>
                </a:lnTo>
                <a:lnTo>
                  <a:pt x="80864" y="47426"/>
                </a:lnTo>
                <a:lnTo>
                  <a:pt x="120951" y="21941"/>
                </a:lnTo>
                <a:lnTo>
                  <a:pt x="166395" y="5701"/>
                </a:lnTo>
                <a:lnTo>
                  <a:pt x="215900" y="0"/>
                </a:lnTo>
                <a:lnTo>
                  <a:pt x="1079500" y="0"/>
                </a:lnTo>
                <a:lnTo>
                  <a:pt x="1129008" y="5701"/>
                </a:lnTo>
                <a:lnTo>
                  <a:pt x="1174453" y="21941"/>
                </a:lnTo>
                <a:lnTo>
                  <a:pt x="1214540" y="47426"/>
                </a:lnTo>
                <a:lnTo>
                  <a:pt x="1247973" y="80859"/>
                </a:lnTo>
                <a:lnTo>
                  <a:pt x="1273458" y="120946"/>
                </a:lnTo>
                <a:lnTo>
                  <a:pt x="1289698" y="166391"/>
                </a:lnTo>
                <a:lnTo>
                  <a:pt x="1295400" y="215900"/>
                </a:lnTo>
                <a:lnTo>
                  <a:pt x="1295400" y="3311525"/>
                </a:lnTo>
                <a:lnTo>
                  <a:pt x="1289698" y="3361029"/>
                </a:lnTo>
                <a:lnTo>
                  <a:pt x="1273458" y="3406473"/>
                </a:lnTo>
                <a:lnTo>
                  <a:pt x="1247973" y="3446560"/>
                </a:lnTo>
                <a:lnTo>
                  <a:pt x="1214540" y="3479994"/>
                </a:lnTo>
                <a:lnTo>
                  <a:pt x="1174453" y="3505481"/>
                </a:lnTo>
                <a:lnTo>
                  <a:pt x="1129008" y="3521723"/>
                </a:lnTo>
                <a:lnTo>
                  <a:pt x="1079500" y="3527425"/>
                </a:lnTo>
                <a:lnTo>
                  <a:pt x="215900" y="3527425"/>
                </a:lnTo>
                <a:lnTo>
                  <a:pt x="166395" y="3521723"/>
                </a:lnTo>
                <a:lnTo>
                  <a:pt x="120951" y="3505481"/>
                </a:lnTo>
                <a:lnTo>
                  <a:pt x="80864" y="3479994"/>
                </a:lnTo>
                <a:lnTo>
                  <a:pt x="47430" y="3446560"/>
                </a:lnTo>
                <a:lnTo>
                  <a:pt x="21943" y="3406473"/>
                </a:lnTo>
                <a:lnTo>
                  <a:pt x="5701" y="3361029"/>
                </a:lnTo>
                <a:lnTo>
                  <a:pt x="0" y="3311525"/>
                </a:lnTo>
                <a:lnTo>
                  <a:pt x="0" y="21590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13"/>
          <p:cNvSpPr/>
          <p:nvPr/>
        </p:nvSpPr>
        <p:spPr>
          <a:xfrm>
            <a:off x="263880" y="3339720"/>
            <a:ext cx="980280" cy="282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 algn="ctr">
              <a:lnSpc>
                <a:spcPct val="100000"/>
              </a:lnSpc>
            </a:pPr>
            <a:r>
              <a:rPr lang="ru-RU" sz="1200" b="1" strike="noStrike" spc="-12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НАЛОГИ</a:t>
            </a:r>
            <a:r>
              <a:rPr lang="ru-RU" sz="1200" b="1" strike="noStrike" spc="-16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–</a:t>
            </a:r>
            <a:endParaRPr/>
          </a:p>
          <a:p>
            <a:pPr marL="12600" algn="ctr">
              <a:lnSpc>
                <a:spcPct val="100000"/>
              </a:lnSpc>
            </a:pPr>
            <a:r>
              <a:rPr lang="ru-RU" sz="12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часть доходов  </a:t>
            </a:r>
            <a:r>
              <a:rPr lang="ru-RU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граждан </a:t>
            </a:r>
            <a:r>
              <a:rPr lang="ru-RU" sz="12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  </a:t>
            </a:r>
            <a:r>
              <a:rPr lang="ru-RU" sz="12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организаций,  </a:t>
            </a:r>
            <a:r>
              <a:rPr lang="ru-RU" sz="12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которые </a:t>
            </a:r>
            <a:r>
              <a:rPr lang="ru-RU" sz="12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они  </a:t>
            </a:r>
            <a:r>
              <a:rPr lang="ru-RU" sz="12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обязаны  </a:t>
            </a:r>
            <a:r>
              <a:rPr lang="ru-RU" sz="12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заплатить  государству 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(например,</a:t>
            </a:r>
            <a:r>
              <a:rPr lang="ru-RU" sz="1000" strike="noStrike" spc="-2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 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 доходы 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физических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лиц,  налог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 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прибыль, налог 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имущество  физических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лиц, 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земельный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 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</a:t>
            </a:r>
            <a:r>
              <a:rPr lang="ru-RU" sz="1000" strike="noStrike" spc="-7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др.)</a:t>
            </a:r>
            <a:endParaRPr/>
          </a:p>
        </p:txBody>
      </p:sp>
      <p:sp>
        <p:nvSpPr>
          <p:cNvPr id="277" name="CustomShape 14"/>
          <p:cNvSpPr/>
          <p:nvPr/>
        </p:nvSpPr>
        <p:spPr>
          <a:xfrm>
            <a:off x="1476360" y="2997360"/>
            <a:ext cx="1149120" cy="3525120"/>
          </a:xfrm>
          <a:custGeom>
            <a:avLst/>
            <a:gdLst/>
            <a:ahLst/>
            <a:cxnLst/>
            <a:rect l="l" t="t" r="r" b="b"/>
            <a:pathLst>
              <a:path w="1151255" h="3527425">
                <a:moveTo>
                  <a:pt x="959104" y="0"/>
                </a:moveTo>
                <a:lnTo>
                  <a:pt x="191769" y="0"/>
                </a:lnTo>
                <a:lnTo>
                  <a:pt x="147796" y="5064"/>
                </a:lnTo>
                <a:lnTo>
                  <a:pt x="107431" y="19490"/>
                </a:lnTo>
                <a:lnTo>
                  <a:pt x="71824" y="42127"/>
                </a:lnTo>
                <a:lnTo>
                  <a:pt x="42127" y="71824"/>
                </a:lnTo>
                <a:lnTo>
                  <a:pt x="19490" y="107431"/>
                </a:lnTo>
                <a:lnTo>
                  <a:pt x="5064" y="147796"/>
                </a:lnTo>
                <a:lnTo>
                  <a:pt x="0" y="191770"/>
                </a:lnTo>
                <a:lnTo>
                  <a:pt x="0" y="3335591"/>
                </a:lnTo>
                <a:lnTo>
                  <a:pt x="5064" y="3379576"/>
                </a:lnTo>
                <a:lnTo>
                  <a:pt x="19490" y="3419953"/>
                </a:lnTo>
                <a:lnTo>
                  <a:pt x="42127" y="3455572"/>
                </a:lnTo>
                <a:lnTo>
                  <a:pt x="71824" y="3485280"/>
                </a:lnTo>
                <a:lnTo>
                  <a:pt x="107431" y="3507926"/>
                </a:lnTo>
                <a:lnTo>
                  <a:pt x="147796" y="3522358"/>
                </a:lnTo>
                <a:lnTo>
                  <a:pt x="191769" y="3527425"/>
                </a:lnTo>
                <a:lnTo>
                  <a:pt x="959104" y="3527425"/>
                </a:lnTo>
                <a:lnTo>
                  <a:pt x="1003084" y="3522358"/>
                </a:lnTo>
                <a:lnTo>
                  <a:pt x="1043467" y="3507926"/>
                </a:lnTo>
                <a:lnTo>
                  <a:pt x="1079099" y="3485280"/>
                </a:lnTo>
                <a:lnTo>
                  <a:pt x="1108823" y="3455572"/>
                </a:lnTo>
                <a:lnTo>
                  <a:pt x="1131485" y="3419953"/>
                </a:lnTo>
                <a:lnTo>
                  <a:pt x="1145929" y="3379576"/>
                </a:lnTo>
                <a:lnTo>
                  <a:pt x="1151001" y="3335591"/>
                </a:lnTo>
                <a:lnTo>
                  <a:pt x="1150874" y="191770"/>
                </a:lnTo>
                <a:lnTo>
                  <a:pt x="1145849" y="147796"/>
                </a:lnTo>
                <a:lnTo>
                  <a:pt x="1131438" y="107431"/>
                </a:lnTo>
                <a:lnTo>
                  <a:pt x="1108799" y="71824"/>
                </a:lnTo>
                <a:lnTo>
                  <a:pt x="1079089" y="42127"/>
                </a:lnTo>
                <a:lnTo>
                  <a:pt x="1043464" y="19490"/>
                </a:lnTo>
                <a:lnTo>
                  <a:pt x="1003083" y="5064"/>
                </a:lnTo>
                <a:lnTo>
                  <a:pt x="959104" y="0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15"/>
          <p:cNvSpPr/>
          <p:nvPr/>
        </p:nvSpPr>
        <p:spPr>
          <a:xfrm>
            <a:off x="1476360" y="2997360"/>
            <a:ext cx="1149120" cy="3525120"/>
          </a:xfrm>
          <a:custGeom>
            <a:avLst/>
            <a:gdLst/>
            <a:ahLst/>
            <a:cxnLst/>
            <a:rect l="l" t="t" r="r" b="b"/>
            <a:pathLst>
              <a:path w="1151255" h="3527425">
                <a:moveTo>
                  <a:pt x="0" y="191770"/>
                </a:moveTo>
                <a:lnTo>
                  <a:pt x="5064" y="147796"/>
                </a:lnTo>
                <a:lnTo>
                  <a:pt x="19490" y="107431"/>
                </a:lnTo>
                <a:lnTo>
                  <a:pt x="42127" y="71824"/>
                </a:lnTo>
                <a:lnTo>
                  <a:pt x="71824" y="42127"/>
                </a:lnTo>
                <a:lnTo>
                  <a:pt x="107431" y="19490"/>
                </a:lnTo>
                <a:lnTo>
                  <a:pt x="147796" y="5064"/>
                </a:lnTo>
                <a:lnTo>
                  <a:pt x="191769" y="0"/>
                </a:lnTo>
                <a:lnTo>
                  <a:pt x="959104" y="0"/>
                </a:lnTo>
                <a:lnTo>
                  <a:pt x="1003083" y="5064"/>
                </a:lnTo>
                <a:lnTo>
                  <a:pt x="1043464" y="19490"/>
                </a:lnTo>
                <a:lnTo>
                  <a:pt x="1079089" y="42127"/>
                </a:lnTo>
                <a:lnTo>
                  <a:pt x="1108799" y="71824"/>
                </a:lnTo>
                <a:lnTo>
                  <a:pt x="1131438" y="107431"/>
                </a:lnTo>
                <a:lnTo>
                  <a:pt x="1145849" y="147796"/>
                </a:lnTo>
                <a:lnTo>
                  <a:pt x="1150874" y="191770"/>
                </a:lnTo>
                <a:lnTo>
                  <a:pt x="1151001" y="3335591"/>
                </a:lnTo>
                <a:lnTo>
                  <a:pt x="1145929" y="3379576"/>
                </a:lnTo>
                <a:lnTo>
                  <a:pt x="1131485" y="3419953"/>
                </a:lnTo>
                <a:lnTo>
                  <a:pt x="1108823" y="3455572"/>
                </a:lnTo>
                <a:lnTo>
                  <a:pt x="1079099" y="3485280"/>
                </a:lnTo>
                <a:lnTo>
                  <a:pt x="1043467" y="3507926"/>
                </a:lnTo>
                <a:lnTo>
                  <a:pt x="1003084" y="3522358"/>
                </a:lnTo>
                <a:lnTo>
                  <a:pt x="959104" y="3527425"/>
                </a:lnTo>
                <a:lnTo>
                  <a:pt x="191769" y="3527425"/>
                </a:lnTo>
                <a:lnTo>
                  <a:pt x="147796" y="3522358"/>
                </a:lnTo>
                <a:lnTo>
                  <a:pt x="107431" y="3507926"/>
                </a:lnTo>
                <a:lnTo>
                  <a:pt x="71824" y="3485280"/>
                </a:lnTo>
                <a:lnTo>
                  <a:pt x="42127" y="3455572"/>
                </a:lnTo>
                <a:lnTo>
                  <a:pt x="19490" y="3419953"/>
                </a:lnTo>
                <a:lnTo>
                  <a:pt x="5064" y="3379576"/>
                </a:lnTo>
                <a:lnTo>
                  <a:pt x="0" y="3335591"/>
                </a:lnTo>
                <a:lnTo>
                  <a:pt x="0" y="19177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16"/>
          <p:cNvSpPr/>
          <p:nvPr/>
        </p:nvSpPr>
        <p:spPr>
          <a:xfrm>
            <a:off x="1611720" y="3798000"/>
            <a:ext cx="879840" cy="207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920" algn="ctr">
              <a:lnSpc>
                <a:spcPct val="100000"/>
              </a:lnSpc>
            </a:pPr>
            <a:r>
              <a:rPr lang="ru-RU" sz="1050" b="1" strike="noStrike" spc="-4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</a:t>
            </a:r>
            <a:r>
              <a:rPr lang="ru-RU" sz="1050" b="1" strike="noStrike" spc="-12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ЕНАЛ</a:t>
            </a:r>
            <a:r>
              <a:rPr lang="ru-RU" sz="1050" b="1" strike="noStrike" spc="-1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ОГ</a:t>
            </a:r>
            <a:r>
              <a:rPr lang="ru-RU" sz="1050" b="1" strike="noStrike" spc="-14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</a:t>
            </a:r>
            <a:r>
              <a:rPr lang="ru-RU" sz="1050" b="1" strike="noStrike" spc="-8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ВЫ  </a:t>
            </a:r>
            <a:r>
              <a:rPr lang="ru-RU" sz="1050" b="1" strike="noStrike" spc="-10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Е </a:t>
            </a:r>
            <a:r>
              <a:rPr lang="ru-RU" sz="1050" b="1" strike="noStrike" spc="-12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ДОХОДЫ</a:t>
            </a:r>
            <a:r>
              <a:rPr lang="ru-RU" sz="1050" b="1" strike="noStrike" spc="-58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–</a:t>
            </a:r>
            <a:endParaRPr/>
          </a:p>
          <a:p>
            <a:pPr marL="12600" algn="ctr">
              <a:lnSpc>
                <a:spcPct val="100000"/>
              </a:lnSpc>
            </a:pP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платежи в  виде</a:t>
            </a:r>
            <a:r>
              <a:rPr lang="ru-RU" sz="1050" strike="noStrike" spc="-6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штрафов,  </a:t>
            </a:r>
            <a:r>
              <a:rPr lang="ru-RU" sz="105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санкций </a:t>
            </a:r>
            <a:r>
              <a:rPr lang="ru-RU" sz="105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за  </a:t>
            </a: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нарушение  законодательс  тва, платежи  </a:t>
            </a:r>
            <a:r>
              <a:rPr lang="ru-RU" sz="105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за         </a:t>
            </a: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пользование  </a:t>
            </a:r>
            <a:r>
              <a:rPr lang="ru-RU" sz="105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имуществом  </a:t>
            </a: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государства</a:t>
            </a:r>
            <a:endParaRPr/>
          </a:p>
        </p:txBody>
      </p:sp>
      <p:sp>
        <p:nvSpPr>
          <p:cNvPr id="280" name="CustomShape 17"/>
          <p:cNvSpPr/>
          <p:nvPr/>
        </p:nvSpPr>
        <p:spPr>
          <a:xfrm>
            <a:off x="2700360" y="2997360"/>
            <a:ext cx="1509120" cy="3525120"/>
          </a:xfrm>
          <a:custGeom>
            <a:avLst/>
            <a:gdLst/>
            <a:ahLst/>
            <a:cxnLst/>
            <a:rect l="l" t="t" r="r" b="b"/>
            <a:pathLst>
              <a:path w="1511300" h="3527425">
                <a:moveTo>
                  <a:pt x="1259332" y="0"/>
                </a:moveTo>
                <a:lnTo>
                  <a:pt x="251841" y="0"/>
                </a:lnTo>
                <a:lnTo>
                  <a:pt x="206544" y="4058"/>
                </a:lnTo>
                <a:lnTo>
                  <a:pt x="163923" y="15758"/>
                </a:lnTo>
                <a:lnTo>
                  <a:pt x="124685" y="34388"/>
                </a:lnTo>
                <a:lnTo>
                  <a:pt x="89540" y="59237"/>
                </a:lnTo>
                <a:lnTo>
                  <a:pt x="59195" y="89592"/>
                </a:lnTo>
                <a:lnTo>
                  <a:pt x="34360" y="124742"/>
                </a:lnTo>
                <a:lnTo>
                  <a:pt x="15743" y="163974"/>
                </a:lnTo>
                <a:lnTo>
                  <a:pt x="4054" y="206578"/>
                </a:lnTo>
                <a:lnTo>
                  <a:pt x="0" y="251840"/>
                </a:lnTo>
                <a:lnTo>
                  <a:pt x="0" y="3275533"/>
                </a:lnTo>
                <a:lnTo>
                  <a:pt x="4054" y="3320811"/>
                </a:lnTo>
                <a:lnTo>
                  <a:pt x="15743" y="3363426"/>
                </a:lnTo>
                <a:lnTo>
                  <a:pt x="34360" y="3402667"/>
                </a:lnTo>
                <a:lnTo>
                  <a:pt x="59195" y="3437823"/>
                </a:lnTo>
                <a:lnTo>
                  <a:pt x="89540" y="3468183"/>
                </a:lnTo>
                <a:lnTo>
                  <a:pt x="124685" y="3493034"/>
                </a:lnTo>
                <a:lnTo>
                  <a:pt x="163923" y="3511665"/>
                </a:lnTo>
                <a:lnTo>
                  <a:pt x="206544" y="3523366"/>
                </a:lnTo>
                <a:lnTo>
                  <a:pt x="251841" y="3527425"/>
                </a:lnTo>
                <a:lnTo>
                  <a:pt x="1259332" y="3527425"/>
                </a:lnTo>
                <a:lnTo>
                  <a:pt x="1304632" y="3523366"/>
                </a:lnTo>
                <a:lnTo>
                  <a:pt x="1347265" y="3511665"/>
                </a:lnTo>
                <a:lnTo>
                  <a:pt x="1386520" y="3493034"/>
                </a:lnTo>
                <a:lnTo>
                  <a:pt x="1421685" y="3468183"/>
                </a:lnTo>
                <a:lnTo>
                  <a:pt x="1452051" y="3437823"/>
                </a:lnTo>
                <a:lnTo>
                  <a:pt x="1476906" y="3402667"/>
                </a:lnTo>
                <a:lnTo>
                  <a:pt x="1495540" y="3363426"/>
                </a:lnTo>
                <a:lnTo>
                  <a:pt x="1507241" y="3320811"/>
                </a:lnTo>
                <a:lnTo>
                  <a:pt x="1511300" y="3275533"/>
                </a:lnTo>
                <a:lnTo>
                  <a:pt x="1511173" y="251840"/>
                </a:lnTo>
                <a:lnTo>
                  <a:pt x="1507118" y="206578"/>
                </a:lnTo>
                <a:lnTo>
                  <a:pt x="1495429" y="163974"/>
                </a:lnTo>
                <a:lnTo>
                  <a:pt x="1476812" y="124742"/>
                </a:lnTo>
                <a:lnTo>
                  <a:pt x="1451977" y="89592"/>
                </a:lnTo>
                <a:lnTo>
                  <a:pt x="1421632" y="59237"/>
                </a:lnTo>
                <a:lnTo>
                  <a:pt x="1386487" y="34388"/>
                </a:lnTo>
                <a:lnTo>
                  <a:pt x="1347249" y="15758"/>
                </a:lnTo>
                <a:lnTo>
                  <a:pt x="1304628" y="4058"/>
                </a:lnTo>
                <a:lnTo>
                  <a:pt x="1259332" y="0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18"/>
          <p:cNvSpPr/>
          <p:nvPr/>
        </p:nvSpPr>
        <p:spPr>
          <a:xfrm>
            <a:off x="2700360" y="2997360"/>
            <a:ext cx="1509120" cy="3525120"/>
          </a:xfrm>
          <a:custGeom>
            <a:avLst/>
            <a:gdLst/>
            <a:ahLst/>
            <a:cxnLst/>
            <a:rect l="l" t="t" r="r" b="b"/>
            <a:pathLst>
              <a:path w="1511300" h="3527425">
                <a:moveTo>
                  <a:pt x="0" y="251840"/>
                </a:moveTo>
                <a:lnTo>
                  <a:pt x="4054" y="206578"/>
                </a:lnTo>
                <a:lnTo>
                  <a:pt x="15743" y="163974"/>
                </a:lnTo>
                <a:lnTo>
                  <a:pt x="34360" y="124742"/>
                </a:lnTo>
                <a:lnTo>
                  <a:pt x="59195" y="89592"/>
                </a:lnTo>
                <a:lnTo>
                  <a:pt x="89540" y="59237"/>
                </a:lnTo>
                <a:lnTo>
                  <a:pt x="124685" y="34388"/>
                </a:lnTo>
                <a:lnTo>
                  <a:pt x="163923" y="15758"/>
                </a:lnTo>
                <a:lnTo>
                  <a:pt x="206544" y="4058"/>
                </a:lnTo>
                <a:lnTo>
                  <a:pt x="251841" y="0"/>
                </a:lnTo>
                <a:lnTo>
                  <a:pt x="1259332" y="0"/>
                </a:lnTo>
                <a:lnTo>
                  <a:pt x="1304628" y="4058"/>
                </a:lnTo>
                <a:lnTo>
                  <a:pt x="1347249" y="15758"/>
                </a:lnTo>
                <a:lnTo>
                  <a:pt x="1386487" y="34388"/>
                </a:lnTo>
                <a:lnTo>
                  <a:pt x="1421632" y="59237"/>
                </a:lnTo>
                <a:lnTo>
                  <a:pt x="1451977" y="89592"/>
                </a:lnTo>
                <a:lnTo>
                  <a:pt x="1476812" y="124742"/>
                </a:lnTo>
                <a:lnTo>
                  <a:pt x="1495429" y="163974"/>
                </a:lnTo>
                <a:lnTo>
                  <a:pt x="1507118" y="206578"/>
                </a:lnTo>
                <a:lnTo>
                  <a:pt x="1511173" y="251840"/>
                </a:lnTo>
                <a:lnTo>
                  <a:pt x="1511300" y="3275533"/>
                </a:lnTo>
                <a:lnTo>
                  <a:pt x="1507241" y="3320811"/>
                </a:lnTo>
                <a:lnTo>
                  <a:pt x="1495540" y="3363426"/>
                </a:lnTo>
                <a:lnTo>
                  <a:pt x="1476906" y="3402667"/>
                </a:lnTo>
                <a:lnTo>
                  <a:pt x="1452051" y="3437823"/>
                </a:lnTo>
                <a:lnTo>
                  <a:pt x="1421685" y="3468183"/>
                </a:lnTo>
                <a:lnTo>
                  <a:pt x="1386520" y="3493034"/>
                </a:lnTo>
                <a:lnTo>
                  <a:pt x="1347265" y="3511665"/>
                </a:lnTo>
                <a:lnTo>
                  <a:pt x="1304632" y="3523366"/>
                </a:lnTo>
                <a:lnTo>
                  <a:pt x="1259332" y="3527425"/>
                </a:lnTo>
                <a:lnTo>
                  <a:pt x="251841" y="3527425"/>
                </a:lnTo>
                <a:lnTo>
                  <a:pt x="206544" y="3523366"/>
                </a:lnTo>
                <a:lnTo>
                  <a:pt x="163923" y="3511665"/>
                </a:lnTo>
                <a:lnTo>
                  <a:pt x="124685" y="3493034"/>
                </a:lnTo>
                <a:lnTo>
                  <a:pt x="89540" y="3468183"/>
                </a:lnTo>
                <a:lnTo>
                  <a:pt x="59195" y="3437823"/>
                </a:lnTo>
                <a:lnTo>
                  <a:pt x="34360" y="3402667"/>
                </a:lnTo>
                <a:lnTo>
                  <a:pt x="15743" y="3363426"/>
                </a:lnTo>
                <a:lnTo>
                  <a:pt x="4054" y="3320811"/>
                </a:lnTo>
                <a:lnTo>
                  <a:pt x="0" y="3275533"/>
                </a:lnTo>
                <a:lnTo>
                  <a:pt x="0" y="25184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19"/>
          <p:cNvSpPr/>
          <p:nvPr/>
        </p:nvSpPr>
        <p:spPr>
          <a:xfrm>
            <a:off x="2865960" y="3278880"/>
            <a:ext cx="1176480" cy="313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" algn="ctr">
              <a:lnSpc>
                <a:spcPct val="100000"/>
              </a:lnSpc>
            </a:pPr>
            <a:r>
              <a:rPr lang="ru-RU" sz="1200" b="1" strike="noStrike" spc="-97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БЕЗВОЗМЕЗД-  </a:t>
            </a:r>
            <a:r>
              <a:rPr lang="ru-RU" sz="1200" b="1" strike="noStrike" spc="-128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НЫЕ</a:t>
            </a:r>
            <a:r>
              <a:rPr lang="ru-RU" sz="1200" b="1" strike="noStrike" spc="-10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200" b="1" strike="noStrike" spc="-12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ПОСТУПЛЕ-</a:t>
            </a:r>
            <a:endParaRPr/>
          </a:p>
          <a:p>
            <a:pPr marL="12240" indent="1800" algn="ctr">
              <a:lnSpc>
                <a:spcPct val="100000"/>
              </a:lnSpc>
            </a:pPr>
            <a:r>
              <a:rPr lang="ru-RU" sz="1200" b="1" strike="noStrike" spc="-8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НИЯ </a:t>
            </a:r>
            <a:r>
              <a:rPr lang="ru-RU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– средства,  </a:t>
            </a:r>
            <a:r>
              <a:rPr lang="ru-RU" sz="12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которые  </a:t>
            </a:r>
            <a:r>
              <a:rPr lang="ru-RU" sz="12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поступают </a:t>
            </a:r>
            <a:r>
              <a:rPr lang="ru-RU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в  </a:t>
            </a:r>
            <a:r>
              <a:rPr lang="ru-RU" sz="12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  безвозмездно 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(денежные</a:t>
            </a:r>
            <a:r>
              <a:rPr lang="ru-RU" sz="1000" strike="noStrike" spc="-2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средства, 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поступающие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из 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вышестоящего  бюджета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(например, 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дотация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из 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областного  бюджета), а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также  безвозмездные 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перечисления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от 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физических и 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юридических</a:t>
            </a:r>
            <a:r>
              <a:rPr lang="ru-RU" sz="10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лиц)</a:t>
            </a:r>
            <a:endParaRPr/>
          </a:p>
        </p:txBody>
      </p:sp>
      <p:sp>
        <p:nvSpPr>
          <p:cNvPr id="283" name="CustomShape 20"/>
          <p:cNvSpPr/>
          <p:nvPr/>
        </p:nvSpPr>
        <p:spPr>
          <a:xfrm>
            <a:off x="6549840" y="1014480"/>
            <a:ext cx="1806480" cy="145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-2160" algn="ctr">
              <a:lnSpc>
                <a:spcPct val="100000"/>
              </a:lnSpc>
            </a:pP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Выплачиваемые</a:t>
            </a:r>
            <a:r>
              <a:rPr lang="ru-RU" sz="1600" strike="noStrike" spc="-12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из  </a:t>
            </a:r>
            <a:r>
              <a:rPr lang="ru-RU" sz="16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бюджета</a:t>
            </a:r>
            <a:r>
              <a:rPr lang="ru-RU" sz="1600" strike="noStrike" spc="-18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денежные  средства  называются  </a:t>
            </a:r>
            <a:r>
              <a:rPr lang="ru-RU" sz="1600" b="1" strike="noStrike" spc="-2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РАСХОДАМИ  </a:t>
            </a:r>
            <a:r>
              <a:rPr lang="ru-RU" sz="1600" b="1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БЮДЖЕТА</a:t>
            </a:r>
            <a:endParaRPr/>
          </a:p>
        </p:txBody>
      </p:sp>
      <p:sp>
        <p:nvSpPr>
          <p:cNvPr id="284" name="CustomShape 21"/>
          <p:cNvSpPr/>
          <p:nvPr/>
        </p:nvSpPr>
        <p:spPr>
          <a:xfrm>
            <a:off x="8172360" y="4149720"/>
            <a:ext cx="645480" cy="645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22"/>
          <p:cNvSpPr/>
          <p:nvPr/>
        </p:nvSpPr>
        <p:spPr>
          <a:xfrm>
            <a:off x="8118000" y="4763160"/>
            <a:ext cx="756720" cy="60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indent="252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     общегосуда  рственные  вопросы</a:t>
            </a:r>
            <a:endParaRPr/>
          </a:p>
        </p:txBody>
      </p:sp>
      <p:sp>
        <p:nvSpPr>
          <p:cNvPr id="286" name="CustomShape 23"/>
          <p:cNvSpPr/>
          <p:nvPr/>
        </p:nvSpPr>
        <p:spPr>
          <a:xfrm>
            <a:off x="5496480" y="5353920"/>
            <a:ext cx="1063440" cy="60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Межбюджетные  трансферты  общего  характера</a:t>
            </a:r>
            <a:endParaRPr/>
          </a:p>
        </p:txBody>
      </p:sp>
      <p:sp>
        <p:nvSpPr>
          <p:cNvPr id="287" name="CustomShape 24"/>
          <p:cNvSpPr/>
          <p:nvPr/>
        </p:nvSpPr>
        <p:spPr>
          <a:xfrm>
            <a:off x="5954040" y="3395880"/>
            <a:ext cx="61812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223560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 культуру,</a:t>
            </a:r>
            <a:endParaRPr/>
          </a:p>
        </p:txBody>
      </p:sp>
      <p:sp>
        <p:nvSpPr>
          <p:cNvPr id="288" name="CustomShape 25"/>
          <p:cNvSpPr/>
          <p:nvPr/>
        </p:nvSpPr>
        <p:spPr>
          <a:xfrm>
            <a:off x="5580000" y="2637000"/>
            <a:ext cx="718560" cy="7898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26"/>
          <p:cNvSpPr/>
          <p:nvPr/>
        </p:nvSpPr>
        <p:spPr>
          <a:xfrm>
            <a:off x="7885080" y="2636640"/>
            <a:ext cx="789840" cy="7185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27"/>
          <p:cNvSpPr/>
          <p:nvPr/>
        </p:nvSpPr>
        <p:spPr>
          <a:xfrm>
            <a:off x="6732720" y="3789360"/>
            <a:ext cx="861480" cy="7898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28"/>
          <p:cNvSpPr/>
          <p:nvPr/>
        </p:nvSpPr>
        <p:spPr>
          <a:xfrm>
            <a:off x="7708680" y="3323160"/>
            <a:ext cx="711000" cy="75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252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     жилищно-  коммуналь  ное  хозяйство</a:t>
            </a:r>
            <a:endParaRPr/>
          </a:p>
        </p:txBody>
      </p:sp>
      <p:sp>
        <p:nvSpPr>
          <p:cNvPr id="292" name="CustomShape 29"/>
          <p:cNvSpPr/>
          <p:nvPr/>
        </p:nvSpPr>
        <p:spPr>
          <a:xfrm>
            <a:off x="4572000" y="5432400"/>
            <a:ext cx="645480" cy="586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30"/>
          <p:cNvSpPr/>
          <p:nvPr/>
        </p:nvSpPr>
        <p:spPr>
          <a:xfrm>
            <a:off x="4667400" y="6287400"/>
            <a:ext cx="96048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         национальную  экономику</a:t>
            </a:r>
            <a:endParaRPr/>
          </a:p>
        </p:txBody>
      </p:sp>
      <p:sp>
        <p:nvSpPr>
          <p:cNvPr id="294" name="CustomShape 31"/>
          <p:cNvSpPr/>
          <p:nvPr/>
        </p:nvSpPr>
        <p:spPr>
          <a:xfrm>
            <a:off x="6267600" y="2462040"/>
            <a:ext cx="718560" cy="7898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32"/>
          <p:cNvSpPr/>
          <p:nvPr/>
        </p:nvSpPr>
        <p:spPr>
          <a:xfrm>
            <a:off x="6887880" y="4547160"/>
            <a:ext cx="69768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28440" algn="just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охрану  окружаю-  щей</a:t>
            </a:r>
            <a:r>
              <a:rPr lang="ru-RU" sz="1000" b="1" strike="noStrike" spc="-8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среды</a:t>
            </a:r>
            <a:endParaRPr/>
          </a:p>
        </p:txBody>
      </p:sp>
      <p:sp>
        <p:nvSpPr>
          <p:cNvPr id="296" name="CustomShape 33"/>
          <p:cNvSpPr/>
          <p:nvPr/>
        </p:nvSpPr>
        <p:spPr>
          <a:xfrm>
            <a:off x="7921800" y="5432400"/>
            <a:ext cx="717120" cy="7185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34"/>
          <p:cNvSpPr/>
          <p:nvPr/>
        </p:nvSpPr>
        <p:spPr>
          <a:xfrm>
            <a:off x="7776360" y="6061320"/>
            <a:ext cx="1116000" cy="48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1440"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национальную  безопасность и  правоохранительную  деятельность</a:t>
            </a:r>
            <a:endParaRPr/>
          </a:p>
        </p:txBody>
      </p:sp>
      <p:sp>
        <p:nvSpPr>
          <p:cNvPr id="298" name="CustomShape 35"/>
          <p:cNvSpPr/>
          <p:nvPr/>
        </p:nvSpPr>
        <p:spPr>
          <a:xfrm>
            <a:off x="4605480" y="3325680"/>
            <a:ext cx="791640" cy="7185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36"/>
          <p:cNvSpPr/>
          <p:nvPr/>
        </p:nvSpPr>
        <p:spPr>
          <a:xfrm>
            <a:off x="6851160" y="6068520"/>
            <a:ext cx="706680" cy="60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72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    националь  ную  оборону</a:t>
            </a:r>
            <a:endParaRPr/>
          </a:p>
        </p:txBody>
      </p:sp>
      <p:sp>
        <p:nvSpPr>
          <p:cNvPr id="300" name="CustomShape 37"/>
          <p:cNvSpPr/>
          <p:nvPr/>
        </p:nvSpPr>
        <p:spPr>
          <a:xfrm>
            <a:off x="6689880" y="5224320"/>
            <a:ext cx="1048680" cy="5662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38"/>
          <p:cNvSpPr/>
          <p:nvPr/>
        </p:nvSpPr>
        <p:spPr>
          <a:xfrm>
            <a:off x="4529880" y="4269240"/>
            <a:ext cx="8906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</a:t>
            </a:r>
            <a:r>
              <a:rPr lang="ru-RU" sz="1000" b="1" strike="noStrike" spc="-6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физическую  культуру</a:t>
            </a:r>
            <a:endParaRPr/>
          </a:p>
          <a:p>
            <a:pPr marL="1260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</a:t>
            </a:r>
            <a:r>
              <a:rPr lang="ru-RU" sz="1000" b="1" strike="noStrike" spc="-7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спорт</a:t>
            </a:r>
            <a:endParaRPr/>
          </a:p>
        </p:txBody>
      </p:sp>
      <p:sp>
        <p:nvSpPr>
          <p:cNvPr id="302" name="CustomShape 39"/>
          <p:cNvSpPr/>
          <p:nvPr/>
        </p:nvSpPr>
        <p:spPr>
          <a:xfrm>
            <a:off x="5780160" y="4538520"/>
            <a:ext cx="642240" cy="6472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179280" y="189000"/>
            <a:ext cx="8712000" cy="645480"/>
          </a:xfrm>
          <a:custGeom>
            <a:avLst/>
            <a:gdLst/>
            <a:ahLst/>
            <a:cxnLst/>
            <a:rect l="l" t="t" r="r" b="b"/>
            <a:pathLst>
              <a:path w="8714105" h="647700">
                <a:moveTo>
                  <a:pt x="8605837" y="0"/>
                </a:moveTo>
                <a:lnTo>
                  <a:pt x="107950" y="0"/>
                </a:lnTo>
                <a:lnTo>
                  <a:pt x="65933" y="8473"/>
                </a:lnTo>
                <a:lnTo>
                  <a:pt x="31619" y="31591"/>
                </a:lnTo>
                <a:lnTo>
                  <a:pt x="8483" y="65901"/>
                </a:lnTo>
                <a:lnTo>
                  <a:pt x="0" y="107950"/>
                </a:lnTo>
                <a:lnTo>
                  <a:pt x="0" y="539623"/>
                </a:lnTo>
                <a:lnTo>
                  <a:pt x="8483" y="581691"/>
                </a:lnTo>
                <a:lnTo>
                  <a:pt x="31619" y="616045"/>
                </a:lnTo>
                <a:lnTo>
                  <a:pt x="65933" y="639206"/>
                </a:lnTo>
                <a:lnTo>
                  <a:pt x="107950" y="647700"/>
                </a:lnTo>
                <a:lnTo>
                  <a:pt x="8605837" y="647700"/>
                </a:lnTo>
                <a:lnTo>
                  <a:pt x="8647832" y="639206"/>
                </a:lnTo>
                <a:lnTo>
                  <a:pt x="8682148" y="616045"/>
                </a:lnTo>
                <a:lnTo>
                  <a:pt x="8705296" y="581691"/>
                </a:lnTo>
                <a:lnTo>
                  <a:pt x="8713787" y="539623"/>
                </a:lnTo>
                <a:lnTo>
                  <a:pt x="8713787" y="107950"/>
                </a:lnTo>
                <a:lnTo>
                  <a:pt x="8705296" y="65901"/>
                </a:lnTo>
                <a:lnTo>
                  <a:pt x="8682148" y="31591"/>
                </a:lnTo>
                <a:lnTo>
                  <a:pt x="8647832" y="8473"/>
                </a:lnTo>
                <a:lnTo>
                  <a:pt x="8605837" y="0"/>
                </a:lnTo>
                <a:close/>
              </a:path>
            </a:pathLst>
          </a:custGeom>
          <a:solidFill>
            <a:srgbClr val="F6C68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2"/>
          <p:cNvSpPr/>
          <p:nvPr/>
        </p:nvSpPr>
        <p:spPr>
          <a:xfrm>
            <a:off x="179280" y="189000"/>
            <a:ext cx="8712000" cy="645480"/>
          </a:xfrm>
          <a:custGeom>
            <a:avLst/>
            <a:gdLst/>
            <a:ahLst/>
            <a:cxnLst/>
            <a:rect l="l" t="t" r="r" b="b"/>
            <a:pathLst>
              <a:path w="8714105" h="647700">
                <a:moveTo>
                  <a:pt x="0" y="107950"/>
                </a:moveTo>
                <a:lnTo>
                  <a:pt x="8483" y="65901"/>
                </a:lnTo>
                <a:lnTo>
                  <a:pt x="31619" y="31591"/>
                </a:lnTo>
                <a:lnTo>
                  <a:pt x="65933" y="8473"/>
                </a:lnTo>
                <a:lnTo>
                  <a:pt x="107950" y="0"/>
                </a:lnTo>
                <a:lnTo>
                  <a:pt x="8605837" y="0"/>
                </a:lnTo>
                <a:lnTo>
                  <a:pt x="8647832" y="8473"/>
                </a:lnTo>
                <a:lnTo>
                  <a:pt x="8682148" y="31591"/>
                </a:lnTo>
                <a:lnTo>
                  <a:pt x="8705296" y="65901"/>
                </a:lnTo>
                <a:lnTo>
                  <a:pt x="8713787" y="107950"/>
                </a:lnTo>
                <a:lnTo>
                  <a:pt x="8713787" y="539623"/>
                </a:lnTo>
                <a:lnTo>
                  <a:pt x="8705296" y="581691"/>
                </a:lnTo>
                <a:lnTo>
                  <a:pt x="8682148" y="616045"/>
                </a:lnTo>
                <a:lnTo>
                  <a:pt x="8647832" y="639206"/>
                </a:lnTo>
                <a:lnTo>
                  <a:pt x="8605837" y="647700"/>
                </a:lnTo>
                <a:lnTo>
                  <a:pt x="107950" y="647700"/>
                </a:lnTo>
                <a:lnTo>
                  <a:pt x="65933" y="639206"/>
                </a:lnTo>
                <a:lnTo>
                  <a:pt x="31619" y="616045"/>
                </a:lnTo>
                <a:lnTo>
                  <a:pt x="8483" y="581691"/>
                </a:lnTo>
                <a:lnTo>
                  <a:pt x="0" y="539623"/>
                </a:lnTo>
                <a:lnTo>
                  <a:pt x="0" y="10795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3"/>
          <p:cNvSpPr/>
          <p:nvPr/>
        </p:nvSpPr>
        <p:spPr>
          <a:xfrm>
            <a:off x="2666880" y="225000"/>
            <a:ext cx="374040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3600" strike="noStrike" spc="-2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Основные</a:t>
            </a:r>
            <a:r>
              <a:rPr lang="ru-RU" sz="3600" strike="noStrike" spc="-9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3600" strike="noStrike" spc="-38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понятия</a:t>
            </a:r>
            <a:endParaRPr/>
          </a:p>
        </p:txBody>
      </p:sp>
      <p:sp>
        <p:nvSpPr>
          <p:cNvPr id="306" name="CustomShape 4"/>
          <p:cNvSpPr/>
          <p:nvPr/>
        </p:nvSpPr>
        <p:spPr>
          <a:xfrm>
            <a:off x="501120" y="1235880"/>
            <a:ext cx="252144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9600" indent="-115200">
              <a:lnSpc>
                <a:spcPct val="100000"/>
              </a:lnSpc>
            </a:pPr>
            <a:r>
              <a:rPr lang="ru-RU" sz="2000" b="1" strike="noStrike" spc="-270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ДОХОДЫ </a:t>
            </a:r>
            <a:r>
              <a:rPr lang="ru-RU" sz="2000" b="1" strike="noStrike" spc="-1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&lt; </a:t>
            </a:r>
            <a:r>
              <a:rPr lang="ru-RU" sz="2000" b="1" strike="noStrike" spc="-293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РАСХОДЫ </a:t>
            </a:r>
            <a:r>
              <a:rPr lang="ru-RU" sz="2000" b="1" strike="noStrike" spc="-1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  </a:t>
            </a:r>
            <a:r>
              <a:rPr lang="ru-RU" sz="2000" b="1" strike="noStrike" spc="-188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ДЕФИЦИТ</a:t>
            </a:r>
            <a:r>
              <a:rPr lang="ru-RU" sz="2000" b="1" strike="noStrike" spc="-154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000" b="1" strike="noStrike" spc="-270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БЮДЖЕТА</a:t>
            </a:r>
            <a:endParaRPr/>
          </a:p>
        </p:txBody>
      </p:sp>
      <p:sp>
        <p:nvSpPr>
          <p:cNvPr id="307" name="CustomShape 5"/>
          <p:cNvSpPr/>
          <p:nvPr/>
        </p:nvSpPr>
        <p:spPr>
          <a:xfrm>
            <a:off x="370080" y="2455560"/>
            <a:ext cx="2781000" cy="121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indent="3960" algn="ctr">
              <a:lnSpc>
                <a:spcPct val="100000"/>
              </a:lnSpc>
            </a:pPr>
            <a:r>
              <a:rPr lang="ru-RU" sz="2000" b="1" i="1" strike="noStrike" spc="-219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НЕДОСТАЮЩИЕ  </a:t>
            </a:r>
            <a:r>
              <a:rPr lang="ru-RU" sz="2000" b="1" i="1" strike="noStrike" spc="-239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СРЕДСТВА </a:t>
            </a:r>
            <a:r>
              <a:rPr lang="ru-RU" sz="2000" b="1" i="1" strike="noStrike" spc="-219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БЕРУТ </a:t>
            </a:r>
            <a:r>
              <a:rPr lang="ru-RU" sz="2000" b="1" i="1" strike="noStrike" spc="-205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</a:t>
            </a:r>
            <a:r>
              <a:rPr lang="ru-RU" sz="2000" b="1" i="1" strike="noStrike" spc="-265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ДОЛГ  </a:t>
            </a:r>
            <a:r>
              <a:rPr lang="ru-RU" sz="2000" b="1" i="1" strike="noStrike" spc="-148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ИЛИ </a:t>
            </a:r>
            <a:r>
              <a:rPr lang="ru-RU" sz="2000" b="1" i="1" strike="noStrike" spc="-128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ИЗ</a:t>
            </a:r>
            <a:r>
              <a:rPr lang="ru-RU" sz="2000" b="1" i="1" strike="noStrike" spc="-63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000" b="1" i="1" strike="noStrike" spc="-160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НАКОПЛЕНИЙ</a:t>
            </a:r>
            <a:endParaRPr/>
          </a:p>
        </p:txBody>
      </p:sp>
      <p:sp>
        <p:nvSpPr>
          <p:cNvPr id="308" name="CustomShape 6"/>
          <p:cNvSpPr/>
          <p:nvPr/>
        </p:nvSpPr>
        <p:spPr>
          <a:xfrm>
            <a:off x="5974200" y="1235880"/>
            <a:ext cx="252144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1400" indent="-27000">
              <a:lnSpc>
                <a:spcPct val="100000"/>
              </a:lnSpc>
            </a:pPr>
            <a:r>
              <a:rPr lang="ru-RU" sz="2000" b="1" strike="noStrike" spc="-270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ДОХОДЫ </a:t>
            </a:r>
            <a:r>
              <a:rPr lang="ru-RU" sz="2000" b="1" strike="noStrike" spc="-1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&gt; </a:t>
            </a:r>
            <a:r>
              <a:rPr lang="ru-RU" sz="2000" b="1" strike="noStrike" spc="-293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РАСХОДЫ </a:t>
            </a:r>
            <a:r>
              <a:rPr lang="ru-RU" sz="2000" b="1" strike="noStrike" spc="-1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  </a:t>
            </a:r>
            <a:r>
              <a:rPr lang="ru-RU" sz="2000" b="1" strike="noStrike" spc="-185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ПРОФИЦИТ</a:t>
            </a:r>
            <a:r>
              <a:rPr lang="ru-RU" sz="2000" b="1" strike="noStrike" spc="-180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000" b="1" strike="noStrike" spc="-270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БЮДЖЕТА</a:t>
            </a:r>
            <a:endParaRPr/>
          </a:p>
        </p:txBody>
      </p:sp>
      <p:sp>
        <p:nvSpPr>
          <p:cNvPr id="309" name="CustomShape 7"/>
          <p:cNvSpPr/>
          <p:nvPr/>
        </p:nvSpPr>
        <p:spPr>
          <a:xfrm>
            <a:off x="6097680" y="2455560"/>
            <a:ext cx="2275560" cy="121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2000" b="1" i="1" strike="noStrike" spc="-114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ИЗЛИШКИ</a:t>
            </a:r>
            <a:r>
              <a:rPr lang="ru-RU" sz="2000" b="1" i="1" strike="noStrike" spc="-134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000" b="1" i="1" strike="noStrike" spc="-228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СРЕДСТВ  </a:t>
            </a:r>
            <a:r>
              <a:rPr lang="ru-RU" sz="2000" b="1" i="1" strike="noStrike" spc="-239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НАПРАВЛЯЮТ</a:t>
            </a:r>
            <a:endParaRPr/>
          </a:p>
          <a:p>
            <a:pPr marL="720" algn="ctr">
              <a:lnSpc>
                <a:spcPct val="100000"/>
              </a:lnSpc>
            </a:pPr>
            <a:r>
              <a:rPr lang="ru-RU" sz="2000" b="1" i="1" strike="noStrike" spc="-205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</a:t>
            </a:r>
            <a:r>
              <a:rPr lang="ru-RU" sz="2000" b="1" i="1" strike="noStrike" spc="-143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000" b="1" i="1" strike="noStrike" spc="-180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НАКОПЛЕНИЯ</a:t>
            </a:r>
            <a:endParaRPr/>
          </a:p>
        </p:txBody>
      </p:sp>
      <p:sp>
        <p:nvSpPr>
          <p:cNvPr id="310" name="CustomShape 8"/>
          <p:cNvSpPr/>
          <p:nvPr/>
        </p:nvSpPr>
        <p:spPr>
          <a:xfrm>
            <a:off x="3060720" y="1127160"/>
            <a:ext cx="2807640" cy="244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9"/>
          <p:cNvSpPr/>
          <p:nvPr/>
        </p:nvSpPr>
        <p:spPr>
          <a:xfrm>
            <a:off x="329760" y="3891240"/>
            <a:ext cx="8633160" cy="185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&lt;Б</a:t>
            </a:r>
            <a:r>
              <a:rPr lang="ru-RU" sz="2000" b="1" strike="noStrike" spc="-4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ю</a:t>
            </a: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</a:t>
            </a:r>
            <a:r>
              <a:rPr lang="ru-RU" sz="2000" b="1" strike="noStrike" spc="-18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ж</a:t>
            </a: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ет	</a:t>
            </a:r>
            <a:r>
              <a:rPr lang="ru-RU" sz="2000" strike="noStrike" spc="-35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2000" strike="noStrike" spc="-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2000" strike="noStrike" spc="-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а</a:t>
            </a:r>
            <a:r>
              <a:rPr lang="ru-RU" sz="2000" strike="noStrike" spc="-43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в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ля</a:t>
            </a:r>
            <a:r>
              <a:rPr lang="ru-RU" sz="2000" strike="noStrike" spc="-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ет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ся	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3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	</a:t>
            </a:r>
            <a:r>
              <a:rPr lang="ru-RU" sz="2000" strike="noStrike" spc="-35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2000" strike="noStrike" spc="-49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да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	–	</a:t>
            </a:r>
            <a:r>
              <a:rPr lang="ru-RU" sz="2000" strike="noStrike" spc="-15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чередной	финан</a:t>
            </a:r>
            <a:r>
              <a:rPr lang="ru-RU" sz="2000" strike="noStrike" spc="-2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овый	</a:t>
            </a:r>
            <a:r>
              <a:rPr lang="ru-RU" sz="2000" strike="noStrike" spc="-35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2000" strike="noStrike" spc="-4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	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 на плановый период (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2019-2021)</a:t>
            </a:r>
            <a:endParaRPr/>
          </a:p>
          <a:p>
            <a:pPr marL="12600">
              <a:lnSpc>
                <a:spcPct val="100000"/>
              </a:lnSpc>
            </a:pPr>
            <a:endParaRPr/>
          </a:p>
          <a:p>
            <a:pPr marL="12600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Очередной </a:t>
            </a:r>
            <a:r>
              <a:rPr lang="ru-RU" sz="2000" b="1" strike="noStrike" spc="-128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финан</a:t>
            </a:r>
            <a:r>
              <a:rPr lang="ru-RU" sz="2000" b="1" strike="noStrike" spc="-18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овый </a:t>
            </a:r>
            <a:r>
              <a:rPr lang="ru-RU" sz="2000" b="1" strike="noStrike" spc="-128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b="1" strike="noStrike" spc="-35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2000" b="1" strike="noStrike" spc="-4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 </a:t>
            </a:r>
            <a:r>
              <a:rPr lang="ru-RU" sz="2000" b="1" strike="noStrike" spc="-10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– </a:t>
            </a:r>
            <a:r>
              <a:rPr lang="ru-RU" sz="2000" strike="noStrike" spc="-15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strike="noStrike" spc="-35" dirty="0" err="1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2000" strike="noStrike" spc="-63" dirty="0" err="1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4" dirty="0" err="1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, </a:t>
            </a:r>
            <a:r>
              <a:rPr lang="ru-RU" sz="2000" strike="noStrike" spc="-180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</a:t>
            </a:r>
            <a:r>
              <a:rPr lang="ru-RU" sz="2000" strike="noStrike" spc="-21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strike="noStrike" spc="-38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к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-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орый </a:t>
            </a:r>
            <a:r>
              <a:rPr lang="ru-RU" sz="2000" strike="noStrike" spc="-19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strike="noStrike" spc="-2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ос</a:t>
            </a:r>
            <a:r>
              <a:rPr lang="ru-RU" sz="2000" strike="noStrike" spc="-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а</a:t>
            </a:r>
            <a:r>
              <a:rPr lang="ru-RU" sz="2000" strike="noStrike" spc="-43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в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ляе</a:t>
            </a:r>
            <a:r>
              <a:rPr lang="ru-RU" sz="2000" strike="noStrike" spc="-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ся	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</a:t>
            </a:r>
            <a:r>
              <a:rPr lang="ru-RU" sz="2000" strike="noStrike" spc="-55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ю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</a:t>
            </a:r>
            <a:r>
              <a:rPr lang="ru-RU" sz="2000" strike="noStrike" spc="-29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ж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ет  (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2019 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год)</a:t>
            </a:r>
            <a:endParaRPr/>
          </a:p>
          <a:p>
            <a:pPr marL="12600">
              <a:lnSpc>
                <a:spcPct val="100000"/>
              </a:lnSpc>
            </a:pPr>
            <a:endParaRPr/>
          </a:p>
          <a:p>
            <a:pPr marL="12600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2911680" y="225000"/>
            <a:ext cx="324576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36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Стадии</a:t>
            </a:r>
            <a:r>
              <a:rPr lang="ru-RU" sz="3600" strike="noStrike" spc="-9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3600" strike="noStrike" spc="-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бюджета</a:t>
            </a:r>
            <a:endParaRPr/>
          </a:p>
        </p:txBody>
      </p:sp>
      <p:sp>
        <p:nvSpPr>
          <p:cNvPr id="313" name="CustomShape 2"/>
          <p:cNvSpPr/>
          <p:nvPr/>
        </p:nvSpPr>
        <p:spPr>
          <a:xfrm>
            <a:off x="72000" y="1224000"/>
            <a:ext cx="9032400" cy="5484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1042920" y="1197000"/>
            <a:ext cx="6406560" cy="2302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2"/>
          <p:cNvSpPr/>
          <p:nvPr/>
        </p:nvSpPr>
        <p:spPr>
          <a:xfrm>
            <a:off x="540360" y="315360"/>
            <a:ext cx="806148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626760" indent="-61236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Основные характеристики 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проекта </a:t>
            </a:r>
            <a:r>
              <a:rPr lang="ru-RU" sz="2400" b="1" strike="noStrike" spc="-9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бюджета</a:t>
            </a:r>
            <a:r>
              <a:rPr lang="ru-RU" sz="2400" b="1" strike="noStrike" spc="-324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Ивановского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</a:t>
            </a:r>
            <a:r>
              <a:rPr lang="ru-RU" sz="2400" b="1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сельского 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поселения Сальского</a:t>
            </a:r>
            <a:r>
              <a:rPr lang="ru-RU" sz="2400" b="1" strike="noStrike" spc="-25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района</a:t>
            </a:r>
            <a:endParaRPr/>
          </a:p>
        </p:txBody>
      </p:sp>
      <p:sp>
        <p:nvSpPr>
          <p:cNvPr id="316" name="CustomShape 3"/>
          <p:cNvSpPr/>
          <p:nvPr/>
        </p:nvSpPr>
        <p:spPr>
          <a:xfrm>
            <a:off x="6380640" y="3460320"/>
            <a:ext cx="118836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тыс.рублей</a:t>
            </a:r>
            <a:endParaRPr/>
          </a:p>
        </p:txBody>
      </p:sp>
      <p:graphicFrame>
        <p:nvGraphicFramePr>
          <p:cNvPr id="317" name="Table 4"/>
          <p:cNvGraphicFramePr/>
          <p:nvPr/>
        </p:nvGraphicFramePr>
        <p:xfrm>
          <a:off x="820800" y="3927600"/>
          <a:ext cx="6913080" cy="1828800"/>
        </p:xfrm>
        <a:graphic>
          <a:graphicData uri="http://schemas.openxmlformats.org/drawingml/2006/table">
            <a:tbl>
              <a:tblPr/>
              <a:tblGrid>
                <a:gridCol w="1692000"/>
                <a:gridCol w="1692000"/>
                <a:gridCol w="1692000"/>
                <a:gridCol w="1837080"/>
              </a:tblGrid>
              <a:tr h="640080">
                <a:tc>
                  <a:txBody>
                    <a:bodyPr/>
                    <a:lstStyle/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Период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b="1" strike="noStrike" spc="-15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Доходы</a:t>
                      </a:r>
                      <a:endParaRPr/>
                    </a:p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b="1" strike="noStrike" spc="-4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бюджета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b="1" strike="noStrike" spc="-4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Расходы</a:t>
                      </a:r>
                      <a:endParaRPr/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b="1" strike="noStrike" spc="-4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бюджета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Дефицит</a:t>
                      </a:r>
                      <a:endParaRPr/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b="1" strike="noStrike" spc="-4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бюджета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FA12D"/>
                    </a:solidFill>
                  </a:tcPr>
                </a:tc>
              </a:tr>
              <a:tr h="371160">
                <a:tc>
                  <a:txBody>
                    <a:bodyPr/>
                    <a:lstStyle/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2019 </a:t>
                      </a: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</a:t>
                      </a:r>
                    </a:p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2020</a:t>
                      </a:r>
                      <a:r>
                        <a:rPr lang="ru-RU" sz="1800" strike="noStrike" spc="-18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</a:t>
                      </a:r>
                      <a:endParaRPr lang="ru-RU" sz="1800" strike="noStrike" spc="-18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strike="noStrike" spc="-18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2021 </a:t>
                      </a:r>
                      <a:r>
                        <a:rPr lang="ru-RU" sz="1800" strike="noStrike" spc="-18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7 045,9</a:t>
                      </a:r>
                      <a:endParaRPr lang="ru-RU" dirty="0" smtClean="0"/>
                    </a:p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5 </a:t>
                      </a:r>
                      <a:r>
                        <a:rPr lang="ru-RU" dirty="0" smtClean="0"/>
                        <a:t>922,2</a:t>
                      </a:r>
                      <a:endParaRPr lang="ru-RU" dirty="0" smtClean="0"/>
                    </a:p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5 </a:t>
                      </a:r>
                      <a:r>
                        <a:rPr lang="ru-RU" dirty="0" smtClean="0"/>
                        <a:t>850,0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7 045,9</a:t>
                      </a:r>
                      <a:endParaRPr lang="ru-RU" dirty="0" smtClean="0"/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5 </a:t>
                      </a:r>
                      <a:r>
                        <a:rPr lang="ru-RU" dirty="0" smtClean="0"/>
                        <a:t>922,2</a:t>
                      </a:r>
                      <a:endParaRPr lang="ru-RU" dirty="0" smtClean="0"/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5 </a:t>
                      </a:r>
                      <a:r>
                        <a:rPr lang="ru-RU" dirty="0" smtClean="0"/>
                        <a:t>850,0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0,0</a:t>
                      </a:r>
                      <a:endParaRPr lang="ru-RU" sz="180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0,0</a:t>
                      </a:r>
                      <a:endParaRPr lang="ru-RU" sz="180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0,0</a:t>
                      </a:r>
                      <a:endParaRPr/>
                    </a:p>
                    <a:p>
                      <a:pPr marL="85680">
                        <a:lnSpc>
                          <a:spcPct val="100000"/>
                        </a:lnSpc>
                      </a:pP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E2C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0" y="260648"/>
            <a:ext cx="9144000" cy="148853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319" name="CustomShape 2"/>
          <p:cNvSpPr/>
          <p:nvPr/>
        </p:nvSpPr>
        <p:spPr>
          <a:xfrm>
            <a:off x="1331640" y="548680"/>
            <a:ext cx="6615562" cy="6432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365840" indent="-1351800">
              <a:lnSpc>
                <a:spcPct val="100000"/>
              </a:lnSpc>
            </a:pP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Структура </a:t>
            </a:r>
            <a:r>
              <a:rPr lang="ru-RU" sz="1800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доходов </a:t>
            </a:r>
            <a:r>
              <a:rPr lang="ru-RU" sz="1800" strike="noStrike" spc="-15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проекта </a:t>
            </a:r>
            <a:r>
              <a:rPr lang="ru-RU" sz="1800" strike="noStrike" spc="-4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бюджета Ивановского</a:t>
            </a:r>
            <a:r>
              <a:rPr lang="ru-RU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8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сельского</a:t>
            </a:r>
            <a:r>
              <a:rPr lang="ru-RU" sz="1800" strike="noStrike" spc="-29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поселения  Сальского</a:t>
            </a:r>
            <a:r>
              <a:rPr lang="ru-RU" sz="18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района на </a:t>
            </a:r>
            <a:r>
              <a:rPr lang="ru-RU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2019-2021 </a:t>
            </a:r>
            <a:r>
              <a:rPr lang="ru-RU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годы</a:t>
            </a:r>
            <a:endParaRPr dirty="0"/>
          </a:p>
        </p:txBody>
      </p:sp>
      <p:sp>
        <p:nvSpPr>
          <p:cNvPr id="320" name="CustomShape 3"/>
          <p:cNvSpPr/>
          <p:nvPr/>
        </p:nvSpPr>
        <p:spPr>
          <a:xfrm>
            <a:off x="653040" y="1153440"/>
            <a:ext cx="2049480" cy="691920"/>
          </a:xfrm>
          <a:custGeom>
            <a:avLst/>
            <a:gdLst/>
            <a:ahLst/>
            <a:cxnLst/>
            <a:rect l="l" t="t" r="r" b="b"/>
            <a:pathLst>
              <a:path w="2051685" h="694055">
                <a:moveTo>
                  <a:pt x="1982203" y="0"/>
                </a:moveTo>
                <a:lnTo>
                  <a:pt x="69342" y="0"/>
                </a:lnTo>
                <a:lnTo>
                  <a:pt x="42353" y="5461"/>
                </a:lnTo>
                <a:lnTo>
                  <a:pt x="20312" y="20351"/>
                </a:lnTo>
                <a:lnTo>
                  <a:pt x="5450" y="42433"/>
                </a:lnTo>
                <a:lnTo>
                  <a:pt x="0" y="69468"/>
                </a:lnTo>
                <a:lnTo>
                  <a:pt x="0" y="624204"/>
                </a:lnTo>
                <a:lnTo>
                  <a:pt x="5450" y="651166"/>
                </a:lnTo>
                <a:lnTo>
                  <a:pt x="20312" y="673211"/>
                </a:lnTo>
                <a:lnTo>
                  <a:pt x="42353" y="688087"/>
                </a:lnTo>
                <a:lnTo>
                  <a:pt x="69342" y="693547"/>
                </a:lnTo>
                <a:lnTo>
                  <a:pt x="1982203" y="693547"/>
                </a:lnTo>
                <a:lnTo>
                  <a:pt x="2009165" y="688087"/>
                </a:lnTo>
                <a:lnTo>
                  <a:pt x="2031209" y="673211"/>
                </a:lnTo>
                <a:lnTo>
                  <a:pt x="2046086" y="651166"/>
                </a:lnTo>
                <a:lnTo>
                  <a:pt x="2051545" y="624204"/>
                </a:lnTo>
                <a:lnTo>
                  <a:pt x="2051545" y="69468"/>
                </a:lnTo>
                <a:lnTo>
                  <a:pt x="2046086" y="42433"/>
                </a:lnTo>
                <a:lnTo>
                  <a:pt x="2031209" y="20351"/>
                </a:lnTo>
                <a:lnTo>
                  <a:pt x="2009165" y="5461"/>
                </a:lnTo>
                <a:lnTo>
                  <a:pt x="198220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CustomShape 4"/>
          <p:cNvSpPr/>
          <p:nvPr/>
        </p:nvSpPr>
        <p:spPr>
          <a:xfrm>
            <a:off x="653040" y="1153440"/>
            <a:ext cx="2049480" cy="691920"/>
          </a:xfrm>
          <a:custGeom>
            <a:avLst/>
            <a:gdLst/>
            <a:ahLst/>
            <a:cxnLst/>
            <a:rect l="l" t="t" r="r" b="b"/>
            <a:pathLst>
              <a:path w="2051685" h="694055">
                <a:moveTo>
                  <a:pt x="0" y="69468"/>
                </a:moveTo>
                <a:lnTo>
                  <a:pt x="5450" y="42433"/>
                </a:lnTo>
                <a:lnTo>
                  <a:pt x="20312" y="20351"/>
                </a:lnTo>
                <a:lnTo>
                  <a:pt x="42353" y="5461"/>
                </a:lnTo>
                <a:lnTo>
                  <a:pt x="69342" y="0"/>
                </a:lnTo>
                <a:lnTo>
                  <a:pt x="1982203" y="0"/>
                </a:lnTo>
                <a:lnTo>
                  <a:pt x="2009165" y="5461"/>
                </a:lnTo>
                <a:lnTo>
                  <a:pt x="2031209" y="20351"/>
                </a:lnTo>
                <a:lnTo>
                  <a:pt x="2046086" y="42433"/>
                </a:lnTo>
                <a:lnTo>
                  <a:pt x="2051545" y="69468"/>
                </a:lnTo>
                <a:lnTo>
                  <a:pt x="2051545" y="624204"/>
                </a:lnTo>
                <a:lnTo>
                  <a:pt x="2046086" y="651166"/>
                </a:lnTo>
                <a:lnTo>
                  <a:pt x="2031209" y="673211"/>
                </a:lnTo>
                <a:lnTo>
                  <a:pt x="2009165" y="688087"/>
                </a:lnTo>
                <a:lnTo>
                  <a:pt x="1982203" y="693547"/>
                </a:lnTo>
                <a:lnTo>
                  <a:pt x="69342" y="693547"/>
                </a:lnTo>
                <a:lnTo>
                  <a:pt x="42353" y="688087"/>
                </a:lnTo>
                <a:lnTo>
                  <a:pt x="20312" y="673211"/>
                </a:lnTo>
                <a:lnTo>
                  <a:pt x="5450" y="651166"/>
                </a:lnTo>
                <a:lnTo>
                  <a:pt x="0" y="624204"/>
                </a:lnTo>
                <a:lnTo>
                  <a:pt x="0" y="69468"/>
                </a:lnTo>
                <a:close/>
              </a:path>
            </a:pathLst>
          </a:custGeom>
          <a:noFill/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5"/>
          <p:cNvSpPr/>
          <p:nvPr/>
        </p:nvSpPr>
        <p:spPr>
          <a:xfrm>
            <a:off x="951120" y="1375200"/>
            <a:ext cx="1454040" cy="21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400" strike="noStrike" spc="-4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Налоговые</a:t>
            </a:r>
            <a:r>
              <a:rPr lang="ru-RU" sz="1400" strike="noStrike" spc="-63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400" strike="noStrike" spc="-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доходы</a:t>
            </a:r>
            <a:endParaRPr/>
          </a:p>
        </p:txBody>
      </p:sp>
      <p:sp>
        <p:nvSpPr>
          <p:cNvPr id="323" name="CustomShape 6"/>
          <p:cNvSpPr/>
          <p:nvPr/>
        </p:nvSpPr>
        <p:spPr>
          <a:xfrm>
            <a:off x="218160" y="1846800"/>
            <a:ext cx="637920" cy="1297080"/>
          </a:xfrm>
          <a:custGeom>
            <a:avLst/>
            <a:gdLst/>
            <a:ahLst/>
            <a:cxnLst/>
            <a:rect l="l" t="t" r="r" b="b"/>
            <a:pathLst>
              <a:path w="640080" h="1299210">
                <a:moveTo>
                  <a:pt x="640016" y="0"/>
                </a:moveTo>
                <a:lnTo>
                  <a:pt x="0" y="1298828"/>
                </a:lnTo>
              </a:path>
            </a:pathLst>
          </a:custGeom>
          <a:noFill/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7"/>
          <p:cNvSpPr/>
          <p:nvPr/>
        </p:nvSpPr>
        <p:spPr>
          <a:xfrm>
            <a:off x="218160" y="2064960"/>
            <a:ext cx="2701080" cy="2159280"/>
          </a:xfrm>
          <a:custGeom>
            <a:avLst/>
            <a:gdLst/>
            <a:ahLst/>
            <a:cxnLst/>
            <a:rect l="l" t="t" r="r" b="b"/>
            <a:pathLst>
              <a:path w="2703195" h="2161540">
                <a:moveTo>
                  <a:pt x="2486914" y="0"/>
                </a:moveTo>
                <a:lnTo>
                  <a:pt x="216128" y="0"/>
                </a:lnTo>
                <a:lnTo>
                  <a:pt x="166571" y="5708"/>
                </a:lnTo>
                <a:lnTo>
                  <a:pt x="121079" y="21969"/>
                </a:lnTo>
                <a:lnTo>
                  <a:pt x="80950" y="47486"/>
                </a:lnTo>
                <a:lnTo>
                  <a:pt x="47480" y="80960"/>
                </a:lnTo>
                <a:lnTo>
                  <a:pt x="21967" y="121094"/>
                </a:lnTo>
                <a:lnTo>
                  <a:pt x="5707" y="166591"/>
                </a:lnTo>
                <a:lnTo>
                  <a:pt x="0" y="216153"/>
                </a:lnTo>
                <a:lnTo>
                  <a:pt x="0" y="1945258"/>
                </a:lnTo>
                <a:lnTo>
                  <a:pt x="5707" y="1994774"/>
                </a:lnTo>
                <a:lnTo>
                  <a:pt x="21967" y="2040237"/>
                </a:lnTo>
                <a:lnTo>
                  <a:pt x="47480" y="2080349"/>
                </a:lnTo>
                <a:lnTo>
                  <a:pt x="80950" y="2113809"/>
                </a:lnTo>
                <a:lnTo>
                  <a:pt x="121079" y="2139319"/>
                </a:lnTo>
                <a:lnTo>
                  <a:pt x="166571" y="2155577"/>
                </a:lnTo>
                <a:lnTo>
                  <a:pt x="216128" y="2161285"/>
                </a:lnTo>
                <a:lnTo>
                  <a:pt x="2486914" y="2161285"/>
                </a:lnTo>
                <a:lnTo>
                  <a:pt x="2536476" y="2155577"/>
                </a:lnTo>
                <a:lnTo>
                  <a:pt x="2581973" y="2139319"/>
                </a:lnTo>
                <a:lnTo>
                  <a:pt x="2622107" y="2113809"/>
                </a:lnTo>
                <a:lnTo>
                  <a:pt x="2655581" y="2080349"/>
                </a:lnTo>
                <a:lnTo>
                  <a:pt x="2681098" y="2040237"/>
                </a:lnTo>
                <a:lnTo>
                  <a:pt x="2697359" y="1994774"/>
                </a:lnTo>
                <a:lnTo>
                  <a:pt x="2703068" y="1945258"/>
                </a:lnTo>
                <a:lnTo>
                  <a:pt x="2703068" y="216153"/>
                </a:lnTo>
                <a:lnTo>
                  <a:pt x="2697359" y="166591"/>
                </a:lnTo>
                <a:lnTo>
                  <a:pt x="2681098" y="121094"/>
                </a:lnTo>
                <a:lnTo>
                  <a:pt x="2655581" y="80960"/>
                </a:lnTo>
                <a:lnTo>
                  <a:pt x="2622107" y="47486"/>
                </a:lnTo>
                <a:lnTo>
                  <a:pt x="2581973" y="21969"/>
                </a:lnTo>
                <a:lnTo>
                  <a:pt x="2536476" y="5708"/>
                </a:lnTo>
                <a:lnTo>
                  <a:pt x="2486914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CustomShape 8"/>
          <p:cNvSpPr/>
          <p:nvPr/>
        </p:nvSpPr>
        <p:spPr>
          <a:xfrm>
            <a:off x="218160" y="2064960"/>
            <a:ext cx="2701080" cy="2159280"/>
          </a:xfrm>
          <a:custGeom>
            <a:avLst/>
            <a:gdLst/>
            <a:ahLst/>
            <a:cxnLst/>
            <a:rect l="l" t="t" r="r" b="b"/>
            <a:pathLst>
              <a:path w="2703195" h="2161540">
                <a:moveTo>
                  <a:pt x="0" y="216153"/>
                </a:moveTo>
                <a:lnTo>
                  <a:pt x="5707" y="166591"/>
                </a:lnTo>
                <a:lnTo>
                  <a:pt x="21967" y="121094"/>
                </a:lnTo>
                <a:lnTo>
                  <a:pt x="47480" y="80960"/>
                </a:lnTo>
                <a:lnTo>
                  <a:pt x="80950" y="47486"/>
                </a:lnTo>
                <a:lnTo>
                  <a:pt x="121079" y="21969"/>
                </a:lnTo>
                <a:lnTo>
                  <a:pt x="166571" y="5708"/>
                </a:lnTo>
                <a:lnTo>
                  <a:pt x="216128" y="0"/>
                </a:lnTo>
                <a:lnTo>
                  <a:pt x="2486914" y="0"/>
                </a:lnTo>
                <a:lnTo>
                  <a:pt x="2536476" y="5708"/>
                </a:lnTo>
                <a:lnTo>
                  <a:pt x="2581973" y="21969"/>
                </a:lnTo>
                <a:lnTo>
                  <a:pt x="2622107" y="47486"/>
                </a:lnTo>
                <a:lnTo>
                  <a:pt x="2655581" y="80960"/>
                </a:lnTo>
                <a:lnTo>
                  <a:pt x="2681098" y="121094"/>
                </a:lnTo>
                <a:lnTo>
                  <a:pt x="2697359" y="166591"/>
                </a:lnTo>
                <a:lnTo>
                  <a:pt x="2703068" y="216153"/>
                </a:lnTo>
                <a:lnTo>
                  <a:pt x="2703068" y="1945258"/>
                </a:lnTo>
                <a:lnTo>
                  <a:pt x="2697359" y="1994774"/>
                </a:lnTo>
                <a:lnTo>
                  <a:pt x="2681098" y="2040237"/>
                </a:lnTo>
                <a:lnTo>
                  <a:pt x="2655581" y="2080349"/>
                </a:lnTo>
                <a:lnTo>
                  <a:pt x="2622107" y="2113809"/>
                </a:lnTo>
                <a:lnTo>
                  <a:pt x="2581973" y="2139319"/>
                </a:lnTo>
                <a:lnTo>
                  <a:pt x="2536476" y="2155577"/>
                </a:lnTo>
                <a:lnTo>
                  <a:pt x="2486914" y="2161285"/>
                </a:lnTo>
                <a:lnTo>
                  <a:pt x="216128" y="2161285"/>
                </a:lnTo>
                <a:lnTo>
                  <a:pt x="166571" y="2155577"/>
                </a:lnTo>
                <a:lnTo>
                  <a:pt x="121079" y="2139319"/>
                </a:lnTo>
                <a:lnTo>
                  <a:pt x="80950" y="2113809"/>
                </a:lnTo>
                <a:lnTo>
                  <a:pt x="47480" y="2080349"/>
                </a:lnTo>
                <a:lnTo>
                  <a:pt x="21967" y="2040237"/>
                </a:lnTo>
                <a:lnTo>
                  <a:pt x="5707" y="1994774"/>
                </a:lnTo>
                <a:lnTo>
                  <a:pt x="0" y="1945258"/>
                </a:lnTo>
                <a:lnTo>
                  <a:pt x="0" y="216153"/>
                </a:lnTo>
                <a:close/>
              </a:path>
            </a:pathLst>
          </a:custGeom>
          <a:noFill/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9"/>
          <p:cNvSpPr/>
          <p:nvPr/>
        </p:nvSpPr>
        <p:spPr>
          <a:xfrm>
            <a:off x="288000" y="2410560"/>
            <a:ext cx="2355174" cy="18756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 на доходы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физических</a:t>
            </a:r>
            <a:r>
              <a:rPr lang="ru-RU" sz="1100" strike="noStrike" spc="-7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</a:t>
            </a:r>
            <a:endParaRPr dirty="0"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-Акцизы по подакцизным товарам</a:t>
            </a:r>
            <a:endParaRPr dirty="0"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-единый сельскохозяйственный налог</a:t>
            </a:r>
            <a:endParaRPr dirty="0"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-Единый сельскохозяйственный</a:t>
            </a:r>
            <a:r>
              <a:rPr lang="ru-RU" sz="1100" strike="noStrike" spc="-6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</a:t>
            </a:r>
            <a:endParaRPr dirty="0"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--Налог на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имущество  физических</a:t>
            </a:r>
            <a:r>
              <a:rPr lang="ru-RU" sz="1100" strike="noStrike" spc="-5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</a:t>
            </a:r>
            <a:endParaRPr dirty="0"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-Земельный</a:t>
            </a:r>
            <a:r>
              <a:rPr lang="ru-RU" sz="1100" strike="noStrike" spc="-97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</a:t>
            </a:r>
            <a:endParaRPr dirty="0"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-Государственная</a:t>
            </a:r>
            <a:r>
              <a:rPr lang="ru-RU" sz="1100" strike="noStrike" spc="-8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пошлина</a:t>
            </a:r>
            <a:endParaRPr dirty="0"/>
          </a:p>
        </p:txBody>
      </p:sp>
      <p:sp>
        <p:nvSpPr>
          <p:cNvPr id="327" name="CustomShape 10"/>
          <p:cNvSpPr/>
          <p:nvPr/>
        </p:nvSpPr>
        <p:spPr>
          <a:xfrm>
            <a:off x="3491880" y="1484784"/>
            <a:ext cx="2143140" cy="485816"/>
          </a:xfrm>
          <a:custGeom>
            <a:avLst/>
            <a:gdLst/>
            <a:ahLst/>
            <a:cxnLst/>
            <a:rect l="l" t="t" r="r" b="b"/>
            <a:pathLst>
              <a:path w="2087245" h="694055">
                <a:moveTo>
                  <a:pt x="2017395" y="0"/>
                </a:moveTo>
                <a:lnTo>
                  <a:pt x="69342" y="0"/>
                </a:lnTo>
                <a:lnTo>
                  <a:pt x="42326" y="5459"/>
                </a:lnTo>
                <a:lnTo>
                  <a:pt x="20288" y="20335"/>
                </a:lnTo>
                <a:lnTo>
                  <a:pt x="5441" y="42380"/>
                </a:lnTo>
                <a:lnTo>
                  <a:pt x="0" y="69341"/>
                </a:lnTo>
                <a:lnTo>
                  <a:pt x="0" y="624204"/>
                </a:lnTo>
                <a:lnTo>
                  <a:pt x="5441" y="651166"/>
                </a:lnTo>
                <a:lnTo>
                  <a:pt x="20288" y="673211"/>
                </a:lnTo>
                <a:lnTo>
                  <a:pt x="42326" y="688087"/>
                </a:lnTo>
                <a:lnTo>
                  <a:pt x="69342" y="693547"/>
                </a:lnTo>
                <a:lnTo>
                  <a:pt x="2017395" y="693547"/>
                </a:lnTo>
                <a:lnTo>
                  <a:pt x="2044356" y="688087"/>
                </a:lnTo>
                <a:lnTo>
                  <a:pt x="2066401" y="673211"/>
                </a:lnTo>
                <a:lnTo>
                  <a:pt x="2081277" y="651166"/>
                </a:lnTo>
                <a:lnTo>
                  <a:pt x="2086737" y="624204"/>
                </a:lnTo>
                <a:lnTo>
                  <a:pt x="2086737" y="69341"/>
                </a:lnTo>
                <a:lnTo>
                  <a:pt x="2081277" y="42380"/>
                </a:lnTo>
                <a:lnTo>
                  <a:pt x="2066401" y="20335"/>
                </a:lnTo>
                <a:lnTo>
                  <a:pt x="2044356" y="5459"/>
                </a:lnTo>
                <a:lnTo>
                  <a:pt x="201739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ru-RU" dirty="0" smtClean="0"/>
              <a:t>Неналоговые</a:t>
            </a:r>
            <a:endParaRPr lang="ru-RU" dirty="0"/>
          </a:p>
        </p:txBody>
      </p:sp>
      <p:sp>
        <p:nvSpPr>
          <p:cNvPr id="328" name="CustomShape 11"/>
          <p:cNvSpPr/>
          <p:nvPr/>
        </p:nvSpPr>
        <p:spPr>
          <a:xfrm>
            <a:off x="3345120" y="908640"/>
            <a:ext cx="2085120" cy="691920"/>
          </a:xfrm>
          <a:custGeom>
            <a:avLst/>
            <a:gdLst/>
            <a:ahLst/>
            <a:cxnLst/>
            <a:rect l="l" t="t" r="r" b="b"/>
            <a:pathLst>
              <a:path w="2087245" h="694055">
                <a:moveTo>
                  <a:pt x="0" y="69341"/>
                </a:moveTo>
                <a:lnTo>
                  <a:pt x="5441" y="42380"/>
                </a:lnTo>
                <a:lnTo>
                  <a:pt x="20288" y="20335"/>
                </a:lnTo>
                <a:lnTo>
                  <a:pt x="42326" y="5459"/>
                </a:lnTo>
                <a:lnTo>
                  <a:pt x="69342" y="0"/>
                </a:lnTo>
                <a:lnTo>
                  <a:pt x="2017395" y="0"/>
                </a:lnTo>
                <a:lnTo>
                  <a:pt x="2044356" y="5459"/>
                </a:lnTo>
                <a:lnTo>
                  <a:pt x="2066401" y="20335"/>
                </a:lnTo>
                <a:lnTo>
                  <a:pt x="2081277" y="42380"/>
                </a:lnTo>
                <a:lnTo>
                  <a:pt x="2086737" y="69341"/>
                </a:lnTo>
                <a:lnTo>
                  <a:pt x="2086737" y="624204"/>
                </a:lnTo>
                <a:lnTo>
                  <a:pt x="2081277" y="651166"/>
                </a:lnTo>
                <a:lnTo>
                  <a:pt x="2066401" y="673211"/>
                </a:lnTo>
                <a:lnTo>
                  <a:pt x="2044356" y="688087"/>
                </a:lnTo>
                <a:lnTo>
                  <a:pt x="2017395" y="693547"/>
                </a:lnTo>
                <a:lnTo>
                  <a:pt x="69342" y="693547"/>
                </a:lnTo>
                <a:lnTo>
                  <a:pt x="42326" y="688087"/>
                </a:lnTo>
                <a:lnTo>
                  <a:pt x="20288" y="673211"/>
                </a:lnTo>
                <a:lnTo>
                  <a:pt x="5441" y="651166"/>
                </a:lnTo>
                <a:lnTo>
                  <a:pt x="0" y="624204"/>
                </a:lnTo>
                <a:lnTo>
                  <a:pt x="0" y="69341"/>
                </a:lnTo>
                <a:close/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12"/>
          <p:cNvSpPr/>
          <p:nvPr/>
        </p:nvSpPr>
        <p:spPr>
          <a:xfrm>
            <a:off x="3419872" y="2132856"/>
            <a:ext cx="2592288" cy="20162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20040" indent="-305640">
              <a:lnSpc>
                <a:spcPts val="4"/>
              </a:lnSpc>
            </a:pPr>
            <a:r>
              <a:rPr lang="ru-RU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Не</a:t>
            </a:r>
            <a:r>
              <a:rPr lang="ru-RU" sz="1800" strike="noStrike" spc="-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</a:t>
            </a:r>
            <a:r>
              <a:rPr lang="ru-RU" sz="1800" strike="noStrike" spc="-18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а</a:t>
            </a:r>
            <a:r>
              <a:rPr lang="ru-RU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ло</a:t>
            </a:r>
            <a:r>
              <a:rPr lang="ru-RU" sz="1800" strike="noStrike" spc="-18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г</a:t>
            </a:r>
            <a:r>
              <a:rPr lang="ru-RU" sz="1800" strike="noStrike" spc="-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овые  </a:t>
            </a:r>
            <a:r>
              <a:rPr lang="ru-RU" sz="1800" strike="noStrike" spc="-18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доходы</a:t>
            </a:r>
            <a:endParaRPr/>
          </a:p>
        </p:txBody>
      </p:sp>
      <p:sp>
        <p:nvSpPr>
          <p:cNvPr id="330" name="CustomShape 13"/>
          <p:cNvSpPr/>
          <p:nvPr/>
        </p:nvSpPr>
        <p:spPr>
          <a:xfrm>
            <a:off x="3357360" y="1602360"/>
            <a:ext cx="194040" cy="1485000"/>
          </a:xfrm>
          <a:custGeom>
            <a:avLst/>
            <a:gdLst/>
            <a:ahLst/>
            <a:cxnLst/>
            <a:rect l="l" t="t" r="r" b="b"/>
            <a:pathLst>
              <a:path w="196214" h="1487170">
                <a:moveTo>
                  <a:pt x="196214" y="0"/>
                </a:moveTo>
                <a:lnTo>
                  <a:pt x="0" y="1486789"/>
                </a:lnTo>
              </a:path>
            </a:pathLst>
          </a:custGeom>
          <a:noFill/>
          <a:ln w="2556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15"/>
          <p:cNvSpPr/>
          <p:nvPr/>
        </p:nvSpPr>
        <p:spPr>
          <a:xfrm>
            <a:off x="3357360" y="2021760"/>
            <a:ext cx="2661840" cy="2132640"/>
          </a:xfrm>
          <a:custGeom>
            <a:avLst/>
            <a:gdLst/>
            <a:ahLst/>
            <a:cxnLst/>
            <a:rect l="l" t="t" r="r" b="b"/>
            <a:pathLst>
              <a:path w="2663825" h="2134870">
                <a:moveTo>
                  <a:pt x="0" y="213360"/>
                </a:moveTo>
                <a:lnTo>
                  <a:pt x="5633" y="164432"/>
                </a:lnTo>
                <a:lnTo>
                  <a:pt x="21682" y="119520"/>
                </a:lnTo>
                <a:lnTo>
                  <a:pt x="46866" y="79905"/>
                </a:lnTo>
                <a:lnTo>
                  <a:pt x="79905" y="46866"/>
                </a:lnTo>
                <a:lnTo>
                  <a:pt x="119520" y="21682"/>
                </a:lnTo>
                <a:lnTo>
                  <a:pt x="164432" y="5633"/>
                </a:lnTo>
                <a:lnTo>
                  <a:pt x="213360" y="0"/>
                </a:lnTo>
                <a:lnTo>
                  <a:pt x="2450211" y="0"/>
                </a:lnTo>
                <a:lnTo>
                  <a:pt x="2499145" y="5633"/>
                </a:lnTo>
                <a:lnTo>
                  <a:pt x="2544075" y="21682"/>
                </a:lnTo>
                <a:lnTo>
                  <a:pt x="2583715" y="46866"/>
                </a:lnTo>
                <a:lnTo>
                  <a:pt x="2616781" y="79905"/>
                </a:lnTo>
                <a:lnTo>
                  <a:pt x="2641990" y="119520"/>
                </a:lnTo>
                <a:lnTo>
                  <a:pt x="2658057" y="164432"/>
                </a:lnTo>
                <a:lnTo>
                  <a:pt x="2663698" y="213360"/>
                </a:lnTo>
                <a:lnTo>
                  <a:pt x="2663698" y="1921129"/>
                </a:lnTo>
                <a:lnTo>
                  <a:pt x="2658057" y="1970063"/>
                </a:lnTo>
                <a:lnTo>
                  <a:pt x="2641990" y="2014993"/>
                </a:lnTo>
                <a:lnTo>
                  <a:pt x="2616781" y="2054633"/>
                </a:lnTo>
                <a:lnTo>
                  <a:pt x="2583715" y="2087699"/>
                </a:lnTo>
                <a:lnTo>
                  <a:pt x="2544075" y="2112908"/>
                </a:lnTo>
                <a:lnTo>
                  <a:pt x="2499145" y="2128975"/>
                </a:lnTo>
                <a:lnTo>
                  <a:pt x="2450211" y="2134616"/>
                </a:lnTo>
                <a:lnTo>
                  <a:pt x="213360" y="2134616"/>
                </a:lnTo>
                <a:lnTo>
                  <a:pt x="164432" y="2128975"/>
                </a:lnTo>
                <a:lnTo>
                  <a:pt x="119520" y="2112908"/>
                </a:lnTo>
                <a:lnTo>
                  <a:pt x="79905" y="2087699"/>
                </a:lnTo>
                <a:lnTo>
                  <a:pt x="46866" y="2054633"/>
                </a:lnTo>
                <a:lnTo>
                  <a:pt x="21682" y="2014993"/>
                </a:lnTo>
                <a:lnTo>
                  <a:pt x="5633" y="1970063"/>
                </a:lnTo>
                <a:lnTo>
                  <a:pt x="0" y="1921129"/>
                </a:lnTo>
                <a:lnTo>
                  <a:pt x="0" y="213360"/>
                </a:lnTo>
                <a:close/>
              </a:path>
            </a:pathLst>
          </a:custGeom>
          <a:noFill/>
          <a:ln w="2556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18"/>
          <p:cNvSpPr/>
          <p:nvPr/>
        </p:nvSpPr>
        <p:spPr>
          <a:xfrm>
            <a:off x="6372200" y="1196752"/>
            <a:ext cx="2423520" cy="691920"/>
          </a:xfrm>
          <a:custGeom>
            <a:avLst/>
            <a:gdLst/>
            <a:ahLst/>
            <a:cxnLst/>
            <a:rect l="l" t="t" r="r" b="b"/>
            <a:pathLst>
              <a:path w="2425700" h="694055">
                <a:moveTo>
                  <a:pt x="0" y="69341"/>
                </a:moveTo>
                <a:lnTo>
                  <a:pt x="5459" y="42380"/>
                </a:lnTo>
                <a:lnTo>
                  <a:pt x="20335" y="20335"/>
                </a:lnTo>
                <a:lnTo>
                  <a:pt x="42380" y="5459"/>
                </a:lnTo>
                <a:lnTo>
                  <a:pt x="69341" y="0"/>
                </a:lnTo>
                <a:lnTo>
                  <a:pt x="2356358" y="0"/>
                </a:lnTo>
                <a:lnTo>
                  <a:pt x="2383319" y="5459"/>
                </a:lnTo>
                <a:lnTo>
                  <a:pt x="2405364" y="20335"/>
                </a:lnTo>
                <a:lnTo>
                  <a:pt x="2420240" y="42380"/>
                </a:lnTo>
                <a:lnTo>
                  <a:pt x="2425699" y="69341"/>
                </a:lnTo>
                <a:lnTo>
                  <a:pt x="2425699" y="624204"/>
                </a:lnTo>
                <a:lnTo>
                  <a:pt x="2420240" y="651166"/>
                </a:lnTo>
                <a:lnTo>
                  <a:pt x="2405364" y="673211"/>
                </a:lnTo>
                <a:lnTo>
                  <a:pt x="2383319" y="688087"/>
                </a:lnTo>
                <a:lnTo>
                  <a:pt x="2356358" y="693547"/>
                </a:lnTo>
                <a:lnTo>
                  <a:pt x="69341" y="693547"/>
                </a:lnTo>
                <a:lnTo>
                  <a:pt x="42380" y="688087"/>
                </a:lnTo>
                <a:lnTo>
                  <a:pt x="20335" y="673211"/>
                </a:lnTo>
                <a:lnTo>
                  <a:pt x="5459" y="651166"/>
                </a:lnTo>
                <a:lnTo>
                  <a:pt x="0" y="624204"/>
                </a:lnTo>
                <a:lnTo>
                  <a:pt x="0" y="69341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Безвозмездные поступления</a:t>
            </a:r>
          </a:p>
          <a:p>
            <a:endParaRPr lang="ru-RU" dirty="0"/>
          </a:p>
        </p:txBody>
      </p:sp>
      <p:sp>
        <p:nvSpPr>
          <p:cNvPr id="336" name="CustomShape 19"/>
          <p:cNvSpPr/>
          <p:nvPr/>
        </p:nvSpPr>
        <p:spPr>
          <a:xfrm>
            <a:off x="6643702" y="642918"/>
            <a:ext cx="1594080" cy="11430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82880" indent="-168480">
              <a:lnSpc>
                <a:spcPts val="4"/>
              </a:lnSpc>
            </a:pPr>
            <a:r>
              <a:rPr lang="ru-RU" sz="1800" strike="noStrike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Безво</a:t>
            </a:r>
            <a:r>
              <a:rPr lang="ru-RU" sz="1800" strike="noStrike" spc="-18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</a:t>
            </a:r>
            <a:r>
              <a:rPr lang="ru-RU" sz="1800" strike="noStrike" spc="-49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м</a:t>
            </a:r>
            <a:r>
              <a:rPr lang="ru-RU" sz="1800" strike="noStrike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е</a:t>
            </a:r>
            <a:r>
              <a:rPr lang="ru-RU" sz="1800" strike="noStrike" spc="-18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</a:t>
            </a:r>
            <a:r>
              <a:rPr lang="ru-RU" sz="1800" strike="noStrike" spc="-9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дные  </a:t>
            </a:r>
            <a:r>
              <a:rPr lang="ru-RU" sz="1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поступлениялорп</a:t>
            </a:r>
            <a:endParaRPr/>
          </a:p>
        </p:txBody>
      </p:sp>
      <p:sp>
        <p:nvSpPr>
          <p:cNvPr id="337" name="CustomShape 20"/>
          <p:cNvSpPr/>
          <p:nvPr/>
        </p:nvSpPr>
        <p:spPr>
          <a:xfrm>
            <a:off x="6491520" y="1602360"/>
            <a:ext cx="200880" cy="1046880"/>
          </a:xfrm>
          <a:custGeom>
            <a:avLst/>
            <a:gdLst/>
            <a:ahLst/>
            <a:cxnLst/>
            <a:rect l="l" t="t" r="r" b="b"/>
            <a:pathLst>
              <a:path w="203200" h="1049020">
                <a:moveTo>
                  <a:pt x="0" y="0"/>
                </a:moveTo>
                <a:lnTo>
                  <a:pt x="0" y="1048639"/>
                </a:lnTo>
                <a:lnTo>
                  <a:pt x="203200" y="1048639"/>
                </a:lnTo>
              </a:path>
            </a:pathLst>
          </a:custGeom>
          <a:noFill/>
          <a:ln w="25560">
            <a:solidFill>
              <a:srgbClr val="92D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21"/>
          <p:cNvSpPr/>
          <p:nvPr/>
        </p:nvSpPr>
        <p:spPr>
          <a:xfrm>
            <a:off x="6694560" y="2097000"/>
            <a:ext cx="2228760" cy="1105200"/>
          </a:xfrm>
          <a:custGeom>
            <a:avLst/>
            <a:gdLst/>
            <a:ahLst/>
            <a:cxnLst/>
            <a:rect l="l" t="t" r="r" b="b"/>
            <a:pathLst>
              <a:path w="2230754" h="1107439">
                <a:moveTo>
                  <a:pt x="2120011" y="0"/>
                </a:moveTo>
                <a:lnTo>
                  <a:pt x="110744" y="0"/>
                </a:lnTo>
                <a:lnTo>
                  <a:pt x="67669" y="8713"/>
                </a:lnTo>
                <a:lnTo>
                  <a:pt x="32464" y="32464"/>
                </a:lnTo>
                <a:lnTo>
                  <a:pt x="8713" y="67669"/>
                </a:lnTo>
                <a:lnTo>
                  <a:pt x="0" y="110744"/>
                </a:lnTo>
                <a:lnTo>
                  <a:pt x="0" y="996696"/>
                </a:lnTo>
                <a:lnTo>
                  <a:pt x="8713" y="1039824"/>
                </a:lnTo>
                <a:lnTo>
                  <a:pt x="32464" y="1075023"/>
                </a:lnTo>
                <a:lnTo>
                  <a:pt x="67669" y="1098744"/>
                </a:lnTo>
                <a:lnTo>
                  <a:pt x="110744" y="1107439"/>
                </a:lnTo>
                <a:lnTo>
                  <a:pt x="2120011" y="1107439"/>
                </a:lnTo>
                <a:lnTo>
                  <a:pt x="2163139" y="1098744"/>
                </a:lnTo>
                <a:lnTo>
                  <a:pt x="2198338" y="1075023"/>
                </a:lnTo>
                <a:lnTo>
                  <a:pt x="2222059" y="1039824"/>
                </a:lnTo>
                <a:lnTo>
                  <a:pt x="2230754" y="996696"/>
                </a:lnTo>
                <a:lnTo>
                  <a:pt x="2230754" y="110744"/>
                </a:lnTo>
                <a:lnTo>
                  <a:pt x="2222059" y="67669"/>
                </a:lnTo>
                <a:lnTo>
                  <a:pt x="2198338" y="32464"/>
                </a:lnTo>
                <a:lnTo>
                  <a:pt x="2163139" y="8713"/>
                </a:lnTo>
                <a:lnTo>
                  <a:pt x="2120011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22"/>
          <p:cNvSpPr/>
          <p:nvPr/>
        </p:nvSpPr>
        <p:spPr>
          <a:xfrm>
            <a:off x="6694560" y="2097000"/>
            <a:ext cx="2228760" cy="1105200"/>
          </a:xfrm>
          <a:custGeom>
            <a:avLst/>
            <a:gdLst/>
            <a:ahLst/>
            <a:cxnLst/>
            <a:rect l="l" t="t" r="r" b="b"/>
            <a:pathLst>
              <a:path w="2230754" h="1107439">
                <a:moveTo>
                  <a:pt x="0" y="110744"/>
                </a:moveTo>
                <a:lnTo>
                  <a:pt x="8713" y="67669"/>
                </a:lnTo>
                <a:lnTo>
                  <a:pt x="32464" y="32464"/>
                </a:lnTo>
                <a:lnTo>
                  <a:pt x="67669" y="8713"/>
                </a:lnTo>
                <a:lnTo>
                  <a:pt x="110744" y="0"/>
                </a:lnTo>
                <a:lnTo>
                  <a:pt x="2120011" y="0"/>
                </a:lnTo>
                <a:lnTo>
                  <a:pt x="2163139" y="8713"/>
                </a:lnTo>
                <a:lnTo>
                  <a:pt x="2198338" y="32464"/>
                </a:lnTo>
                <a:lnTo>
                  <a:pt x="2222059" y="67669"/>
                </a:lnTo>
                <a:lnTo>
                  <a:pt x="2230754" y="110744"/>
                </a:lnTo>
                <a:lnTo>
                  <a:pt x="2230754" y="996696"/>
                </a:lnTo>
                <a:lnTo>
                  <a:pt x="2222059" y="1039824"/>
                </a:lnTo>
                <a:lnTo>
                  <a:pt x="2198338" y="1075023"/>
                </a:lnTo>
                <a:lnTo>
                  <a:pt x="2163139" y="1098744"/>
                </a:lnTo>
                <a:lnTo>
                  <a:pt x="2120011" y="1107439"/>
                </a:lnTo>
                <a:lnTo>
                  <a:pt x="110744" y="1107439"/>
                </a:lnTo>
                <a:lnTo>
                  <a:pt x="67669" y="1098744"/>
                </a:lnTo>
                <a:lnTo>
                  <a:pt x="32464" y="1075023"/>
                </a:lnTo>
                <a:lnTo>
                  <a:pt x="8713" y="1039824"/>
                </a:lnTo>
                <a:lnTo>
                  <a:pt x="0" y="996696"/>
                </a:lnTo>
                <a:lnTo>
                  <a:pt x="0" y="110744"/>
                </a:lnTo>
                <a:close/>
              </a:path>
            </a:pathLst>
          </a:custGeom>
          <a:noFill/>
          <a:ln w="2556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23"/>
          <p:cNvSpPr/>
          <p:nvPr/>
        </p:nvSpPr>
        <p:spPr>
          <a:xfrm>
            <a:off x="6853680" y="2204864"/>
            <a:ext cx="1912320" cy="108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85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Дотации, субсидии, субвенции, 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межбюджетные трансферты </a:t>
            </a:r>
            <a:r>
              <a:rPr lang="ru-RU" sz="11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из 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других уровней бюджета, 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безвозмездные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поступления</a:t>
            </a:r>
            <a:r>
              <a:rPr lang="ru-RU" sz="1100" strike="noStrike" spc="-3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от 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физических и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юридических</a:t>
            </a:r>
            <a:r>
              <a:rPr lang="ru-RU" sz="1100" strike="noStrike" spc="-7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</a:t>
            </a:r>
            <a:endParaRPr dirty="0"/>
          </a:p>
        </p:txBody>
      </p:sp>
      <p:graphicFrame>
        <p:nvGraphicFramePr>
          <p:cNvPr id="341" name="Диаграмма 31"/>
          <p:cNvGraphicFramePr/>
          <p:nvPr/>
        </p:nvGraphicFramePr>
        <p:xfrm>
          <a:off x="2286000" y="4429080"/>
          <a:ext cx="4569840" cy="2140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CustomShape 10"/>
          <p:cNvSpPr/>
          <p:nvPr/>
        </p:nvSpPr>
        <p:spPr>
          <a:xfrm>
            <a:off x="3357554" y="1142984"/>
            <a:ext cx="2143140" cy="989872"/>
          </a:xfrm>
          <a:custGeom>
            <a:avLst/>
            <a:gdLst/>
            <a:ahLst/>
            <a:cxnLst/>
            <a:rect l="l" t="t" r="r" b="b"/>
            <a:pathLst>
              <a:path w="2087245" h="694055">
                <a:moveTo>
                  <a:pt x="2017395" y="0"/>
                </a:moveTo>
                <a:lnTo>
                  <a:pt x="69342" y="0"/>
                </a:lnTo>
                <a:lnTo>
                  <a:pt x="42326" y="5459"/>
                </a:lnTo>
                <a:lnTo>
                  <a:pt x="20288" y="20335"/>
                </a:lnTo>
                <a:lnTo>
                  <a:pt x="5441" y="42380"/>
                </a:lnTo>
                <a:lnTo>
                  <a:pt x="0" y="69341"/>
                </a:lnTo>
                <a:lnTo>
                  <a:pt x="0" y="624204"/>
                </a:lnTo>
                <a:lnTo>
                  <a:pt x="5441" y="651166"/>
                </a:lnTo>
                <a:lnTo>
                  <a:pt x="20288" y="673211"/>
                </a:lnTo>
                <a:lnTo>
                  <a:pt x="42326" y="688087"/>
                </a:lnTo>
                <a:lnTo>
                  <a:pt x="69342" y="693547"/>
                </a:lnTo>
                <a:lnTo>
                  <a:pt x="2017395" y="693547"/>
                </a:lnTo>
                <a:lnTo>
                  <a:pt x="2044356" y="688087"/>
                </a:lnTo>
                <a:lnTo>
                  <a:pt x="2066401" y="673211"/>
                </a:lnTo>
                <a:lnTo>
                  <a:pt x="2081277" y="651166"/>
                </a:lnTo>
                <a:lnTo>
                  <a:pt x="2086737" y="624204"/>
                </a:lnTo>
                <a:lnTo>
                  <a:pt x="2086737" y="69341"/>
                </a:lnTo>
                <a:lnTo>
                  <a:pt x="2081277" y="42380"/>
                </a:lnTo>
                <a:lnTo>
                  <a:pt x="2066401" y="20335"/>
                </a:lnTo>
                <a:lnTo>
                  <a:pt x="2044356" y="5459"/>
                </a:lnTo>
                <a:lnTo>
                  <a:pt x="201739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r>
              <a:rPr lang="ru-RU" dirty="0" smtClean="0"/>
              <a:t>Неналоговые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491880" y="2276872"/>
            <a:ext cx="2376264" cy="180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Аренда имущества штрафы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839</Words>
  <Application>Microsoft Office PowerPoint</Application>
  <PresentationFormat>Экран (4:3)</PresentationFormat>
  <Paragraphs>149</Paragraphs>
  <Slides>16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User</cp:lastModifiedBy>
  <cp:revision>96</cp:revision>
  <dcterms:created xsi:type="dcterms:W3CDTF">2016-02-11T14:05:45Z</dcterms:created>
  <dcterms:modified xsi:type="dcterms:W3CDTF">2019-02-21T04:08:44Z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reated">
    <vt:filetime>2015-04-28T00:00:00Z</vt:filetime>
  </property>
  <property fmtid="{D5CDD505-2E9C-101B-9397-08002B2CF9AE}" pid="4" name="Creator">
    <vt:lpwstr>Microsoft® Office PowerPoint® 2007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astSaved">
    <vt:filetime>2016-02-11T00:00:00Z</vt:filetime>
  </property>
  <property fmtid="{D5CDD505-2E9C-101B-9397-08002B2CF9AE}" pid="8" name="LinksUpToDate">
    <vt:bool>false</vt:bool>
  </property>
  <property fmtid="{D5CDD505-2E9C-101B-9397-08002B2CF9AE}" pid="9" name="MMClips">
    <vt:i4>0</vt:i4>
  </property>
  <property fmtid="{D5CDD505-2E9C-101B-9397-08002B2CF9AE}" pid="10" name="Notes">
    <vt:i4>0</vt:i4>
  </property>
  <property fmtid="{D5CDD505-2E9C-101B-9397-08002B2CF9AE}" pid="11" name="PresentationFormat">
    <vt:lpwstr>Экран (4:3)</vt:lpwstr>
  </property>
  <property fmtid="{D5CDD505-2E9C-101B-9397-08002B2CF9AE}" pid="12" name="ScaleCrop">
    <vt:bool>false</vt:bool>
  </property>
  <property fmtid="{D5CDD505-2E9C-101B-9397-08002B2CF9AE}" pid="13" name="ShareDoc">
    <vt:bool>false</vt:bool>
  </property>
  <property fmtid="{D5CDD505-2E9C-101B-9397-08002B2CF9AE}" pid="14" name="Slides">
    <vt:i4>17</vt:i4>
  </property>
</Properties>
</file>