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360">
          <a:solidFill>
            <a:srgbClr val="878787"/>
          </a:solidFill>
          <a:round/>
        </a:ln>
      </c:spPr>
    </c:floor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5092556124458"/>
          <c:y val="5.1445864156018803E-2"/>
          <c:w val="0.84222134698700302"/>
          <c:h val="0.6847679892400816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49,0</a:t>
                    </a:r>
                    <a:endParaRPr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3.</a:t>
                    </a:r>
                    <a:r>
                      <a:rPr lang="ru-RU" smtClean="0"/>
                      <a:t>3</a:t>
                    </a:r>
                    <a:endParaRPr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47,7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Val val="1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51.6</c:v>
                </c:pt>
                <c:pt idx="1">
                  <c:v>3.6</c:v>
                </c:pt>
                <c:pt idx="2">
                  <c:v>44.8</c:v>
                </c:pt>
              </c:numCache>
            </c:numRef>
          </c:val>
        </c:ser>
        <c:shape val="cylinder"/>
        <c:axId val="104123776"/>
        <c:axId val="104543360"/>
        <c:axId val="0"/>
      </c:bar3DChart>
      <c:catAx>
        <c:axId val="104123776"/>
        <c:scaling>
          <c:orientation val="minMax"/>
        </c:scaling>
        <c:axPos val="b"/>
        <c:numFmt formatCode="dd\.mm\.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104543360"/>
        <c:crosses val="autoZero"/>
        <c:auto val="1"/>
        <c:lblAlgn val="ctr"/>
        <c:lblOffset val="100"/>
      </c:catAx>
      <c:valAx>
        <c:axId val="104543360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104123776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Рисунок 14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14440" y="534528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500034" y="428604"/>
            <a:ext cx="8227440" cy="115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91" name="CustomShape 3"/>
          <p:cNvSpPr/>
          <p:nvPr/>
        </p:nvSpPr>
        <p:spPr>
          <a:xfrm>
            <a:off x="571472" y="2122560"/>
            <a:ext cx="8087608" cy="1092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80000"/>
              </a:lnSpc>
            </a:pP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подготовлен на основании </a:t>
            </a:r>
            <a:r>
              <a:rPr lang="ru-RU" sz="2000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проекта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решения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Собрания депутатов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от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15.11.2017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61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«О бюджете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2000" strike="noStrike" spc="-4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на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 на плановый период 2019 и 2020 годов</a:t>
            </a:r>
            <a:r>
              <a:rPr lang="ru-RU" sz="2000" strike="noStrike" spc="-4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-720" y="720"/>
            <a:ext cx="360" cy="36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720" y="0"/>
            <a:ext cx="360" cy="360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Documents and Settings\User\Рабочий стол\Новая папка333333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62"/>
            <a:ext cx="7572428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49880" y="151560"/>
            <a:ext cx="7382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2920" indent="-218880">
              <a:lnSpc>
                <a:spcPct val="101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расходов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проекта </a:t>
            </a:r>
            <a:r>
              <a:rPr lang="ru-RU" sz="1800" b="1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b="1" strike="noStrike" spc="-29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 района по программному принципу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</a:t>
            </a:r>
            <a:r>
              <a:rPr lang="ru-RU" sz="1800" b="1" strike="noStrike" spc="-27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395640" y="1475640"/>
            <a:ext cx="502200" cy="468792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"/>
          <p:cNvSpPr/>
          <p:nvPr/>
        </p:nvSpPr>
        <p:spPr>
          <a:xfrm>
            <a:off x="395640" y="1412640"/>
            <a:ext cx="502200" cy="124200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4"/>
          <p:cNvSpPr/>
          <p:nvPr/>
        </p:nvSpPr>
        <p:spPr>
          <a:xfrm>
            <a:off x="395640" y="1412640"/>
            <a:ext cx="502200" cy="4750920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5"/>
          <p:cNvSpPr/>
          <p:nvPr/>
        </p:nvSpPr>
        <p:spPr>
          <a:xfrm>
            <a:off x="434520" y="2920680"/>
            <a:ext cx="472320" cy="25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marL="12600">
              <a:lnSpc>
                <a:spcPts val="7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</a:t>
            </a:r>
            <a:r>
              <a:rPr lang="ru-RU" sz="3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Ю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ДЖЕТ</a:t>
            </a:r>
            <a:endParaRPr/>
          </a:p>
        </p:txBody>
      </p:sp>
      <p:sp>
        <p:nvSpPr>
          <p:cNvPr id="347" name="CustomShape 6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3250800" y="1843560"/>
            <a:ext cx="17794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600" b="1" strike="noStrike" spc="-14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Муниципальные  </a:t>
            </a:r>
            <a:r>
              <a:rPr lang="ru-RU" sz="16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(2106,3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4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</a:t>
            </a:r>
            <a:endParaRPr/>
          </a:p>
        </p:txBody>
      </p:sp>
      <p:sp>
        <p:nvSpPr>
          <p:cNvPr id="350" name="CustomShape 9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1"/>
          <p:cNvSpPr/>
          <p:nvPr/>
        </p:nvSpPr>
        <p:spPr>
          <a:xfrm>
            <a:off x="3140640" y="4570560"/>
            <a:ext cx="18442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1440" algn="ctr">
              <a:lnSpc>
                <a:spcPct val="100000"/>
              </a:lnSpc>
            </a:pP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38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</a:t>
            </a:r>
            <a:r>
              <a:rPr lang="ru-RU" sz="1600" b="1" strike="noStrike" spc="-8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</a:t>
            </a:r>
            <a:r>
              <a:rPr lang="ru-RU" sz="1600" b="1" strike="noStrike" spc="-6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8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9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ые</a:t>
            </a:r>
            <a:r>
              <a:rPr lang="ru-RU" sz="16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600" b="1" strike="noStrike" spc="-16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</a:t>
            </a:r>
            <a:endParaRPr/>
          </a:p>
          <a:p>
            <a:pPr marL="181440"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(4179,7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5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рублей)</a:t>
            </a:r>
            <a:endParaRPr/>
          </a:p>
        </p:txBody>
      </p:sp>
      <p:sp>
        <p:nvSpPr>
          <p:cNvPr id="353" name="CustomShape 12"/>
          <p:cNvSpPr/>
          <p:nvPr/>
        </p:nvSpPr>
        <p:spPr>
          <a:xfrm>
            <a:off x="1403640" y="1539360"/>
            <a:ext cx="934560" cy="4633920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3"/>
          <p:cNvSpPr/>
          <p:nvPr/>
        </p:nvSpPr>
        <p:spPr>
          <a:xfrm>
            <a:off x="1403640" y="1422360"/>
            <a:ext cx="934560" cy="232200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1403640" y="1422360"/>
            <a:ext cx="934560" cy="4750920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1542960" y="2161800"/>
            <a:ext cx="687600" cy="37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algn="ctr">
              <a:lnSpc>
                <a:spcPts val="5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Программные</a:t>
            </a:r>
            <a:r>
              <a:rPr lang="ru-RU" sz="24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Непрограммные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Расход</a:t>
            </a:r>
            <a:endParaRPr/>
          </a:p>
        </p:txBody>
      </p:sp>
      <p:sp>
        <p:nvSpPr>
          <p:cNvPr id="357" name="CustomShape 16"/>
          <p:cNvSpPr/>
          <p:nvPr/>
        </p:nvSpPr>
        <p:spPr>
          <a:xfrm>
            <a:off x="900000" y="3789360"/>
            <a:ext cx="501480" cy="7200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2340000" y="2373480"/>
            <a:ext cx="768240" cy="1017000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8"/>
          <p:cNvSpPr/>
          <p:nvPr/>
        </p:nvSpPr>
        <p:spPr>
          <a:xfrm>
            <a:off x="2332080" y="3860640"/>
            <a:ext cx="645480" cy="85392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0"/>
          <p:cNvSpPr/>
          <p:nvPr/>
        </p:nvSpPr>
        <p:spPr>
          <a:xfrm>
            <a:off x="5316480" y="958680"/>
            <a:ext cx="3501720" cy="52380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1"/>
          <p:cNvSpPr/>
          <p:nvPr/>
        </p:nvSpPr>
        <p:spPr>
          <a:xfrm>
            <a:off x="6143760" y="1143000"/>
            <a:ext cx="18817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63" name="CustomShape 22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3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4"/>
          <p:cNvSpPr/>
          <p:nvPr/>
        </p:nvSpPr>
        <p:spPr>
          <a:xfrm>
            <a:off x="5841720" y="1698120"/>
            <a:ext cx="245340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760" indent="-81720">
              <a:lnSpc>
                <a:spcPct val="100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качественными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жилищно-  </a:t>
            </a: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коммунальными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услугами</a:t>
            </a:r>
            <a:r>
              <a:rPr lang="ru-RU" sz="1100" strike="noStrike" spc="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</a:t>
            </a:r>
            <a:endParaRPr/>
          </a:p>
        </p:txBody>
      </p:sp>
      <p:sp>
        <p:nvSpPr>
          <p:cNvPr id="366" name="CustomShape 25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26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535720" y="2417760"/>
            <a:ext cx="307836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Защита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территории от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чрезвычайных  ситуаций,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пожарной безопасности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безопасности людей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водных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объектах</a:t>
            </a:r>
            <a:endParaRPr/>
          </a:p>
        </p:txBody>
      </p:sp>
      <p:sp>
        <p:nvSpPr>
          <p:cNvPr id="369" name="CustomShape 28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9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0"/>
          <p:cNvSpPr/>
          <p:nvPr/>
        </p:nvSpPr>
        <p:spPr>
          <a:xfrm>
            <a:off x="6202800" y="3161160"/>
            <a:ext cx="177516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Развитие культуры </a:t>
            </a:r>
            <a:endParaRPr/>
          </a:p>
        </p:txBody>
      </p:sp>
      <p:sp>
        <p:nvSpPr>
          <p:cNvPr id="372" name="CustomShape 31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2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3"/>
          <p:cNvSpPr/>
          <p:nvPr/>
        </p:nvSpPr>
        <p:spPr>
          <a:xfrm>
            <a:off x="5757480" y="3510000"/>
            <a:ext cx="268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1440" indent="-707040">
              <a:lnSpc>
                <a:spcPct val="100000"/>
              </a:lnSpc>
            </a:pPr>
            <a:endParaRPr/>
          </a:p>
        </p:txBody>
      </p:sp>
      <p:sp>
        <p:nvSpPr>
          <p:cNvPr id="376" name="CustomShape 35"/>
          <p:cNvSpPr/>
          <p:nvPr/>
        </p:nvSpPr>
        <p:spPr>
          <a:xfrm>
            <a:off x="5313600" y="392292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881320" y="4087800"/>
            <a:ext cx="243684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78" name="CustomShape 37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38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9"/>
          <p:cNvSpPr/>
          <p:nvPr/>
        </p:nvSpPr>
        <p:spPr>
          <a:xfrm>
            <a:off x="6122160" y="4552200"/>
            <a:ext cx="195228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1" name="CustomShape 40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2" name="CustomShape 41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2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endParaRPr/>
          </a:p>
        </p:txBody>
      </p:sp>
      <p:sp>
        <p:nvSpPr>
          <p:cNvPr id="384" name="CustomShape 43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4"/>
          <p:cNvSpPr/>
          <p:nvPr/>
        </p:nvSpPr>
        <p:spPr>
          <a:xfrm>
            <a:off x="5310360" y="5943600"/>
            <a:ext cx="3614040" cy="578880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45"/>
          <p:cNvSpPr/>
          <p:nvPr/>
        </p:nvSpPr>
        <p:spPr>
          <a:xfrm>
            <a:off x="4222800" y="958680"/>
            <a:ext cx="1105920" cy="59364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11480" y="543960"/>
            <a:ext cx="8387640" cy="7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828000" y="633600"/>
            <a:ext cx="76039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124800" indent="-3110760">
              <a:lnSpc>
                <a:spcPct val="100000"/>
              </a:lnSpc>
            </a:pPr>
            <a:r>
              <a:rPr lang="ru-RU" sz="18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1800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проекта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сфере национальной безопасности и правоохранительной  деятельности</a:t>
            </a:r>
            <a:endParaRPr/>
          </a:p>
        </p:txBody>
      </p:sp>
      <p:graphicFrame>
        <p:nvGraphicFramePr>
          <p:cNvPr id="391" name="Table 3"/>
          <p:cNvGraphicFramePr/>
          <p:nvPr/>
        </p:nvGraphicFramePr>
        <p:xfrm>
          <a:off x="827584" y="4509120"/>
          <a:ext cx="7715304" cy="2071702"/>
        </p:xfrm>
        <a:graphic>
          <a:graphicData uri="http://schemas.openxmlformats.org/drawingml/2006/table">
            <a:tbl>
              <a:tblPr/>
              <a:tblGrid>
                <a:gridCol w="5647943"/>
                <a:gridCol w="2067361"/>
              </a:tblGrid>
              <a:tr h="643083">
                <a:tc>
                  <a:txBody>
                    <a:bodyPr/>
                    <a:lstStyle/>
                    <a:p>
                      <a:pPr marL="120276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Наименование</a:t>
                      </a:r>
                      <a:endParaRPr dirty="0"/>
                    </a:p>
                  </a:txBody>
                  <a:tcPr anchor="b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r>
                        <a:rPr lang="ru-RU" sz="1000" dirty="0" smtClean="0"/>
                        <a:t>2018         2019      </a:t>
                      </a:r>
                      <a:r>
                        <a:rPr lang="ru-RU" sz="1000" baseline="0" dirty="0" smtClean="0"/>
                        <a:t>  2020</a:t>
                      </a:r>
                      <a:endParaRPr lang="ru-RU" dirty="0" smtClean="0"/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54224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Защита населения и территории от  чрезвычайных ситуаций природного и  техногенного характера, гражданская  оборона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18,0            18,0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7439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</a:t>
                      </a:r>
                      <a:r>
                        <a:rPr lang="ru-RU" sz="1200" b="1" strike="noStrike" spc="-58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1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расходы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18,0          18,0      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" name="CustomShape 4"/>
          <p:cNvSpPr/>
          <p:nvPr/>
        </p:nvSpPr>
        <p:spPr>
          <a:xfrm>
            <a:off x="2995560" y="1740960"/>
            <a:ext cx="48106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 расходов местного  бюджета по разделу</a:t>
            </a:r>
            <a:r>
              <a:rPr lang="ru-RU" sz="14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«Национальная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безопасность и правоохранительная деятельность»</a:t>
            </a:r>
            <a:r>
              <a:rPr lang="ru-RU" sz="1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составил:</a:t>
            </a:r>
            <a:endParaRPr/>
          </a:p>
        </p:txBody>
      </p:sp>
      <p:pic>
        <p:nvPicPr>
          <p:cNvPr id="4098" name="Picture 2" descr="C:\Documents and Settings\User\Рабочий стол\Новая папка333333\DSCN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7149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23480" y="228600"/>
            <a:ext cx="8821800" cy="76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540360" y="315360"/>
            <a:ext cx="806148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760" rIns="0" bIns="0"/>
          <a:lstStyle/>
          <a:p>
            <a:pPr marL="852120">
              <a:lnSpc>
                <a:spcPct val="100000"/>
              </a:lnSpc>
            </a:pPr>
            <a:r>
              <a:rPr lang="ru-RU" sz="24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Расходы </a:t>
            </a:r>
            <a:r>
              <a:rPr lang="ru-RU" sz="2400" strike="noStrike" spc="-38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проекта </a:t>
            </a:r>
            <a:r>
              <a:rPr lang="ru-RU" sz="2400" strike="noStrike" spc="-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2400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24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культуру,</a:t>
            </a:r>
            <a:r>
              <a:rPr lang="ru-RU" sz="2400" strike="noStrike" spc="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кинематографию</a:t>
            </a:r>
            <a:endParaRPr/>
          </a:p>
        </p:txBody>
      </p:sp>
      <p:sp>
        <p:nvSpPr>
          <p:cNvPr id="396" name="CustomShape 3"/>
          <p:cNvSpPr/>
          <p:nvPr/>
        </p:nvSpPr>
        <p:spPr>
          <a:xfrm>
            <a:off x="231840" y="1409040"/>
            <a:ext cx="8678160" cy="23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счет средств бюджета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учреждения 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культуры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оказывают населению сельского поселения муниципальные</a:t>
            </a:r>
            <a:r>
              <a:rPr lang="ru-RU" sz="1600" strike="noStrike" spc="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услуги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</a:t>
            </a:r>
            <a:r>
              <a:rPr lang="ru-RU" sz="16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организации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досуга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приобщения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жителей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муниципального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образования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творчеству,  культурному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развитию и самообразованию, любительскому искусству и ремеслам</a:t>
            </a:r>
            <a:r>
              <a:rPr lang="ru-RU" sz="1600" strike="noStrike" spc="-26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по организации библиотечного</a:t>
            </a:r>
            <a:r>
              <a:rPr lang="ru-RU" sz="1600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обслуживания.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Выполнение функций осуществляется бюджетными учреждениями</a:t>
            </a:r>
            <a:r>
              <a:rPr lang="ru-RU" sz="1600" strike="noStrike" spc="-8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МБУК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«СДК Ивановского сельского поселения» 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объем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расходов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разделу 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«Культура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кинематография»</a:t>
            </a:r>
            <a:r>
              <a:rPr lang="ru-RU" sz="1600" strike="noStrike" spc="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составляет:За</a:t>
            </a:r>
            <a:endParaRPr/>
          </a:p>
        </p:txBody>
      </p:sp>
      <p:graphicFrame>
        <p:nvGraphicFramePr>
          <p:cNvPr id="397" name="Table 4"/>
          <p:cNvGraphicFramePr/>
          <p:nvPr/>
        </p:nvGraphicFramePr>
        <p:xfrm>
          <a:off x="2786050" y="3571876"/>
          <a:ext cx="4643470" cy="1055945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2018</a:t>
                      </a:r>
                      <a:r>
                        <a:rPr lang="ru-RU" sz="1400" b="1" i="1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 2019 год         2020 год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 1666,7 т.</a:t>
                      </a:r>
                      <a:r>
                        <a:rPr lang="ru-RU" sz="1400" i="1" strike="noStrike" spc="-8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 1667,0 т.руб.  1580,1 т.руб.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4500594" cy="1857388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5005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91880" y="260640"/>
            <a:ext cx="863424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540360" y="315360"/>
            <a:ext cx="8061480" cy="12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1099080">
              <a:lnSpc>
                <a:spcPct val="100000"/>
              </a:lnSpc>
            </a:pPr>
            <a:r>
              <a:rPr lang="ru-RU" sz="3600" strike="noStrike" spc="-2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общ     е                г          о                с           у   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а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с        т                в          е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опросы</a:t>
            </a:r>
            <a:endParaRPr/>
          </a:p>
        </p:txBody>
      </p:sp>
      <p:sp>
        <p:nvSpPr>
          <p:cNvPr id="403" name="CustomShape 4"/>
          <p:cNvSpPr/>
          <p:nvPr/>
        </p:nvSpPr>
        <p:spPr>
          <a:xfrm>
            <a:off x="3354120" y="1519920"/>
            <a:ext cx="48898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оплату расходов по </a:t>
            </a:r>
            <a:r>
              <a:rPr lang="ru-RU" sz="14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всем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общегосударственным</a:t>
            </a:r>
            <a:r>
              <a:rPr lang="ru-RU" sz="1400" b="1" i="1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вопросам</a:t>
            </a:r>
            <a:endParaRPr/>
          </a:p>
          <a:p>
            <a:pPr marL="3240" algn="ctr">
              <a:lnSpc>
                <a:spcPct val="100000"/>
              </a:lnSpc>
            </a:pPr>
            <a:r>
              <a:rPr lang="ru-RU" sz="1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i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04" name="Table 5"/>
          <p:cNvGraphicFramePr/>
          <p:nvPr/>
        </p:nvGraphicFramePr>
        <p:xfrm>
          <a:off x="928800" y="2643120"/>
          <a:ext cx="7546680" cy="3919680"/>
        </p:xfrm>
        <a:graphic>
          <a:graphicData uri="http://schemas.openxmlformats.org/drawingml/2006/table">
            <a:tbl>
              <a:tblPr/>
              <a:tblGrid>
                <a:gridCol w="4843440"/>
                <a:gridCol w="2703240"/>
              </a:tblGrid>
              <a:tr h="56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</a:t>
                      </a:r>
                      <a:r>
                        <a:rPr lang="ru-RU" sz="1400" strike="noStrike" spc="-11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2019 год   2020 год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945000">
                <a:tc>
                  <a:txBody>
                    <a:bodyPr/>
                    <a:lstStyle/>
                    <a:p>
                      <a:pPr marL="22608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высшего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должностного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лица</a:t>
                      </a:r>
                      <a:r>
                        <a:rPr lang="ru-RU" sz="1400" strike="noStrike" spc="-5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муниципального 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образования </a:t>
                      </a:r>
                      <a:r>
                        <a:rPr lang="ru-RU" sz="1400" strike="noStrike" spc="-1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(Главы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786,0    786,0   786,0</a:t>
                      </a:r>
                      <a:endParaRPr sz="160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</a:t>
                      </a:r>
                      <a:r>
                        <a:rPr lang="ru-RU" sz="1400" strike="noStrike" spc="-63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Администрации  </a:t>
                      </a:r>
                      <a:r>
                        <a:rPr lang="ru-RU" sz="1400" strike="noStrike" spc="-15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Ивановского</a:t>
                      </a:r>
                      <a:r>
                        <a:rPr lang="ru-RU" sz="1400" strike="noStrike" spc="-4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3097,8  2779,2  2678,3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Обеспечение проведения выборов и референдумов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00,0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898560">
                        <a:lnSpc>
                          <a:spcPct val="100000"/>
                        </a:lnSpc>
                      </a:pP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Резервные</a:t>
                      </a:r>
                      <a:r>
                        <a:rPr lang="ru-RU" sz="1400" strike="noStrike" spc="-8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фонды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35,0  25,0 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25,0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marL="1266120" indent="-813960">
                        <a:lnSpc>
                          <a:spcPct val="100000"/>
                        </a:lnSpc>
                      </a:pPr>
                      <a:r>
                        <a:rPr lang="ru-RU" sz="140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Другие </a:t>
                      </a: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общегосударственные  </a:t>
                      </a: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вопросы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21,0  21,0  21,0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405" name="CustomShape 6"/>
          <p:cNvSpPr/>
          <p:nvPr/>
        </p:nvSpPr>
        <p:spPr>
          <a:xfrm>
            <a:off x="468360" y="1125720"/>
            <a:ext cx="2445840" cy="1364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3200" dirty="0" smtClean="0"/>
              <a:t>Социальная  политика</a:t>
            </a:r>
            <a:endParaRPr lang="ru-RU" sz="3200" dirty="0"/>
          </a:p>
        </p:txBody>
      </p:sp>
      <p:sp>
        <p:nvSpPr>
          <p:cNvPr id="407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500400">
              <a:lnSpc>
                <a:spcPct val="100000"/>
              </a:lnSpc>
            </a:pPr>
            <a:endParaRPr/>
          </a:p>
        </p:txBody>
      </p:sp>
      <p:graphicFrame>
        <p:nvGraphicFramePr>
          <p:cNvPr id="409" name="Table 4"/>
          <p:cNvGraphicFramePr/>
          <p:nvPr/>
        </p:nvGraphicFramePr>
        <p:xfrm>
          <a:off x="453240" y="2190600"/>
          <a:ext cx="7547400" cy="1516680"/>
        </p:xfrm>
        <a:graphic>
          <a:graphicData uri="http://schemas.openxmlformats.org/drawingml/2006/table">
            <a:tbl>
              <a:tblPr/>
              <a:tblGrid>
                <a:gridCol w="4354200"/>
                <a:gridCol w="3193200"/>
              </a:tblGrid>
              <a:tr h="785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2018           2019       2020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5244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Пенсионное обеспечение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58,0           58,0        58,0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806400">
              <a:lnSpc>
                <a:spcPct val="100000"/>
              </a:lnSpc>
            </a:pP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жилищно-коммунальное</a:t>
            </a:r>
            <a:r>
              <a:rPr lang="ru-RU" sz="2400" strike="noStrike" spc="-29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хозяйство</a:t>
            </a:r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3364200" y="1598040"/>
            <a:ext cx="4246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3240"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проведение мероприятий в области жилищно-  коммунального хозяйства предусмотрены средства</a:t>
            </a:r>
            <a:r>
              <a:rPr lang="ru-RU" sz="1400" b="1" i="1" strike="noStrike" spc="-14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 следующих</a:t>
            </a:r>
            <a:r>
              <a:rPr lang="ru-RU" sz="1400" b="1" i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объемах:</a:t>
            </a:r>
            <a:endParaRPr/>
          </a:p>
        </p:txBody>
      </p:sp>
      <p:graphicFrame>
        <p:nvGraphicFramePr>
          <p:cNvPr id="414" name="Table 4"/>
          <p:cNvGraphicFramePr/>
          <p:nvPr/>
        </p:nvGraphicFramePr>
        <p:xfrm>
          <a:off x="453960" y="2335320"/>
          <a:ext cx="8046720" cy="1152360"/>
        </p:xfrm>
        <a:graphic>
          <a:graphicData uri="http://schemas.openxmlformats.org/drawingml/2006/table">
            <a:tbl>
              <a:tblPr/>
              <a:tblGrid>
                <a:gridCol w="4642200"/>
                <a:gridCol w="340452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</a:t>
                      </a:r>
                      <a:r>
                        <a:rPr lang="ru-RU" sz="1400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2019 год       2020 год</a:t>
                      </a:r>
                      <a:endParaRPr/>
                    </a:p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12708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421,3               341,3           381,8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Новая папка333333\I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357718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333333\SDC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11480" y="516600"/>
            <a:ext cx="8451360" cy="11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1718640" y="851760"/>
            <a:ext cx="58359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4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национальную оборону</a:t>
            </a:r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450720" y="1669320"/>
            <a:ext cx="8091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осуществление первичного воинского учета на территориях,  </a:t>
            </a:r>
            <a:r>
              <a:rPr lang="ru-RU" sz="1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где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отсутствуют военные  комиссариаты в рамках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непрограммных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расходов органов местного самоуправления</a:t>
            </a:r>
            <a:r>
              <a:rPr lang="ru-RU" sz="1400" b="1" strike="noStrike" spc="-1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strike="noStrike" spc="-14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19" name="Table 4"/>
          <p:cNvGraphicFramePr/>
          <p:nvPr/>
        </p:nvGraphicFramePr>
        <p:xfrm>
          <a:off x="893880" y="2550960"/>
          <a:ext cx="6035400" cy="1079640"/>
        </p:xfrm>
        <a:graphic>
          <a:graphicData uri="http://schemas.openxmlformats.org/drawingml/2006/table">
            <a:tbl>
              <a:tblPr/>
              <a:tblGrid>
                <a:gridCol w="6035400"/>
              </a:tblGrid>
              <a:tr h="647640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2018-2020годы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173,3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20" name="Рисунок 419"/>
          <p:cNvPicPr/>
          <p:nvPr/>
        </p:nvPicPr>
        <p:blipFill>
          <a:blip r:embed="rId3" cstate="print"/>
          <a:stretch/>
        </p:blipFill>
        <p:spPr>
          <a:xfrm>
            <a:off x="6365160" y="2160000"/>
            <a:ext cx="2412000" cy="4696560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Documents and Settings\User\Рабочий стол\Новая папка333333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507209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536040" y="1311840"/>
            <a:ext cx="807264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55680" indent="-340920" algn="just">
              <a:lnSpc>
                <a:spcPct val="100000"/>
              </a:lnSpc>
            </a:pP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</a:t>
            </a: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33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 </a:t>
            </a:r>
            <a:r>
              <a:rPr lang="ru-RU" sz="3200" b="1" strike="noStrike" spc="-4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</a:t>
            </a:r>
            <a:r>
              <a:rPr lang="ru-RU" sz="3200" b="1" strike="noStrike" spc="-20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граждан 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3200" strike="noStrike" spc="-6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это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аналитический  материал, </a:t>
            </a:r>
            <a:r>
              <a:rPr lang="ru-RU" sz="3200" strike="noStrike" spc="-24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доступный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для </a:t>
            </a:r>
            <a:r>
              <a:rPr lang="ru-RU" sz="3200" strike="noStrike" spc="-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широкого </a:t>
            </a:r>
            <a:r>
              <a:rPr lang="ru-RU" sz="3200" strike="noStrike" spc="-4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круга  </a:t>
            </a:r>
            <a:r>
              <a:rPr lang="ru-RU" sz="3200" strike="noStrike" spc="-29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неподготовленных  </a:t>
            </a:r>
            <a:r>
              <a:rPr lang="ru-RU" sz="3200" strike="noStrike" spc="-1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пользователей: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основы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878760" y="2775240"/>
            <a:ext cx="570276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200" strike="noStrike" spc="-3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	</a:t>
            </a:r>
            <a:r>
              <a:rPr lang="ru-RU" sz="3200" strike="noStrike" spc="-43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3200" strike="noStrike" spc="-3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бюджетного  мун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иципальные программы, и широкий спектр другой информации. 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6686640" y="2775240"/>
            <a:ext cx="1921320" cy="24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39680" algn="r">
              <a:lnSpc>
                <a:spcPct val="100000"/>
              </a:lnSpc>
            </a:pPr>
            <a:r>
              <a:rPr lang="ru-RU" sz="3200" strike="noStrike" spc="-1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проце</a:t>
            </a:r>
            <a:r>
              <a:rPr lang="ru-RU" sz="3200" strike="noStrike" spc="-24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1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,  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5305320" y="4238640"/>
            <a:ext cx="330048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878760" y="4238640"/>
            <a:ext cx="39956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8808120" y="6516360"/>
            <a:ext cx="9936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>
                <a:solidFill>
                  <a:srgbClr val="D28E2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480240" y="1016640"/>
            <a:ext cx="22723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направления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бюджетной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налоговой 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политики Ростовской</a:t>
            </a:r>
            <a:r>
              <a:rPr lang="ru-RU" sz="14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области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2018-2020</a:t>
            </a:r>
            <a:r>
              <a:rPr lang="ru-RU" sz="1400" strike="noStrike" spc="-97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годы</a:t>
            </a:r>
            <a:endParaRPr/>
          </a:p>
        </p:txBody>
      </p:sp>
      <p:sp>
        <p:nvSpPr>
          <p:cNvPr id="212" name="CustomShape 10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6057720" y="2746440"/>
            <a:ext cx="249984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Муниципальные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программы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 поселения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449280" y="3096000"/>
            <a:ext cx="180900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36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  социально-  э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мич</a:t>
            </a:r>
            <a:r>
              <a:rPr lang="ru-RU" sz="1600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 развития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endParaRPr/>
          </a:p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r>
              <a:rPr lang="ru-RU" sz="1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 на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</a:t>
            </a:r>
            <a:r>
              <a:rPr lang="ru-RU" sz="1600" strike="noStrike" spc="-5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/>
          </a:p>
        </p:txBody>
      </p:sp>
      <p:sp>
        <p:nvSpPr>
          <p:cNvPr id="218" name="CustomShape 16"/>
          <p:cNvSpPr/>
          <p:nvPr/>
        </p:nvSpPr>
        <p:spPr>
          <a:xfrm>
            <a:off x="3605400" y="4656240"/>
            <a:ext cx="2710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004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Основа формирования  проекта бюджета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strike="noStrike" spc="-6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endParaRPr/>
          </a:p>
          <a:p>
            <a:pPr marL="1260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Сальского района</a:t>
            </a:r>
            <a:r>
              <a:rPr lang="ru-RU" sz="14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</a:t>
            </a:r>
            <a:r>
              <a:rPr lang="ru-RU" sz="1400" strike="noStrike" spc="-4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ы</a:t>
            </a:r>
            <a:endParaRPr/>
          </a:p>
        </p:txBody>
      </p:sp>
      <p:sp>
        <p:nvSpPr>
          <p:cNvPr id="219" name="CustomShape 17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3157920" y="806040"/>
            <a:ext cx="434808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14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бюджетной и налоговой  политики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на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(Постановление Администрации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12.10.2017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92)</a:t>
            </a:r>
            <a:endParaRPr/>
          </a:p>
        </p:txBody>
      </p:sp>
      <p:sp>
        <p:nvSpPr>
          <p:cNvPr id="222" name="CustomShape 20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0760" y="1511280"/>
            <a:ext cx="5331960" cy="112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769480" y="1729440"/>
            <a:ext cx="4037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20120" indent="-130608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Бюджетная система</a:t>
            </a:r>
            <a:r>
              <a:rPr lang="ru-RU" sz="2000" b="1" strike="noStrike" spc="-21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  Федерации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52280" y="2968560"/>
            <a:ext cx="1418760" cy="120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75480" y="3146760"/>
            <a:ext cx="976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федерал  ьный  бюджет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663560" y="2968560"/>
            <a:ext cx="1924920" cy="127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861200" y="2957400"/>
            <a:ext cx="153252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4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4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внебюджетных  фондов  Российской  Федерации</a:t>
            </a:r>
            <a:endParaRPr/>
          </a:p>
        </p:txBody>
      </p:sp>
      <p:sp>
        <p:nvSpPr>
          <p:cNvPr id="236" name="CustomShape 7"/>
          <p:cNvSpPr/>
          <p:nvPr/>
        </p:nvSpPr>
        <p:spPr>
          <a:xfrm>
            <a:off x="3681360" y="2968560"/>
            <a:ext cx="1637640" cy="120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3903480" y="3073320"/>
            <a:ext cx="119232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субъектов  </a:t>
            </a:r>
            <a:r>
              <a:rPr lang="ru-RU" sz="16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сийс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ой  Федерации</a:t>
            </a:r>
            <a:endParaRPr/>
          </a:p>
        </p:txBody>
      </p:sp>
      <p:sp>
        <p:nvSpPr>
          <p:cNvPr id="238" name="CustomShape 9"/>
          <p:cNvSpPr/>
          <p:nvPr/>
        </p:nvSpPr>
        <p:spPr>
          <a:xfrm>
            <a:off x="5407200" y="2968560"/>
            <a:ext cx="2071080" cy="149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626800" y="2851920"/>
            <a:ext cx="1632960" cy="17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57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территориальн  ых        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6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  х               внебюджетных  фондов</a:t>
            </a:r>
            <a:endParaRPr/>
          </a:p>
        </p:txBody>
      </p:sp>
      <p:sp>
        <p:nvSpPr>
          <p:cNvPr id="240" name="CustomShape 11"/>
          <p:cNvSpPr/>
          <p:nvPr/>
        </p:nvSpPr>
        <p:spPr>
          <a:xfrm>
            <a:off x="7570800" y="3041640"/>
            <a:ext cx="1418760" cy="127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7784280" y="3255480"/>
            <a:ext cx="996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местные  </a:t>
            </a: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4059360" y="4962600"/>
            <a:ext cx="2247120" cy="1807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4140360" y="5013360"/>
            <a:ext cx="2085840" cy="165384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4348080" y="5464080"/>
            <a:ext cx="167472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-3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муниципальных  районов</a:t>
            </a:r>
            <a:endParaRPr/>
          </a:p>
        </p:txBody>
      </p:sp>
      <p:sp>
        <p:nvSpPr>
          <p:cNvPr id="245" name="CustomShape 16"/>
          <p:cNvSpPr/>
          <p:nvPr/>
        </p:nvSpPr>
        <p:spPr>
          <a:xfrm>
            <a:off x="1755720" y="4962600"/>
            <a:ext cx="2101320" cy="1807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1835280" y="5013360"/>
            <a:ext cx="1942920" cy="165384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1835280" y="5013360"/>
            <a:ext cx="194292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61160" indent="3924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</a:t>
            </a:r>
            <a:r>
              <a:rPr lang="ru-RU" sz="1600" b="1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ских  округов</a:t>
            </a:r>
            <a:endParaRPr/>
          </a:p>
        </p:txBody>
      </p:sp>
      <p:sp>
        <p:nvSpPr>
          <p:cNvPr id="248" name="CustomShape 19"/>
          <p:cNvSpPr/>
          <p:nvPr/>
        </p:nvSpPr>
        <p:spPr>
          <a:xfrm>
            <a:off x="6364440" y="4962600"/>
            <a:ext cx="2644200" cy="1814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443640" y="5013360"/>
            <a:ext cx="2482560" cy="165384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6579000" y="5479200"/>
            <a:ext cx="221796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9000" indent="-8496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городских</a:t>
            </a:r>
            <a:r>
              <a:rPr lang="ru-RU" sz="16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 сельских</a:t>
            </a:r>
            <a:r>
              <a:rPr lang="ru-RU" sz="1600" b="1" strike="noStrike" spc="-6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поселений</a:t>
            </a:r>
            <a:endParaRPr/>
          </a:p>
        </p:txBody>
      </p:sp>
      <p:sp>
        <p:nvSpPr>
          <p:cNvPr id="251" name="CustomShape 22"/>
          <p:cNvSpPr/>
          <p:nvPr/>
        </p:nvSpPr>
        <p:spPr>
          <a:xfrm>
            <a:off x="493920" y="2505600"/>
            <a:ext cx="4309200" cy="72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368440" y="2505600"/>
            <a:ext cx="2434680" cy="715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4"/>
          <p:cNvSpPr/>
          <p:nvPr/>
        </p:nvSpPr>
        <p:spPr>
          <a:xfrm>
            <a:off x="4311360" y="2519280"/>
            <a:ext cx="514440" cy="7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622400" y="2505600"/>
            <a:ext cx="2073600" cy="720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6"/>
          <p:cNvSpPr/>
          <p:nvPr/>
        </p:nvSpPr>
        <p:spPr>
          <a:xfrm>
            <a:off x="4549320" y="2505600"/>
            <a:ext cx="4021200" cy="788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7"/>
          <p:cNvSpPr/>
          <p:nvPr/>
        </p:nvSpPr>
        <p:spPr>
          <a:xfrm>
            <a:off x="3012840" y="4253400"/>
            <a:ext cx="5344200" cy="927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8"/>
          <p:cNvSpPr/>
          <p:nvPr/>
        </p:nvSpPr>
        <p:spPr>
          <a:xfrm>
            <a:off x="3203640" y="4280040"/>
            <a:ext cx="5076720" cy="705960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9"/>
          <p:cNvSpPr/>
          <p:nvPr/>
        </p:nvSpPr>
        <p:spPr>
          <a:xfrm>
            <a:off x="4994280" y="4253400"/>
            <a:ext cx="3364200" cy="999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0"/>
          <p:cNvSpPr/>
          <p:nvPr/>
        </p:nvSpPr>
        <p:spPr>
          <a:xfrm>
            <a:off x="5184720" y="4280400"/>
            <a:ext cx="3096720" cy="765720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7836480" y="4260960"/>
            <a:ext cx="531360" cy="10630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2"/>
          <p:cNvSpPr/>
          <p:nvPr/>
        </p:nvSpPr>
        <p:spPr>
          <a:xfrm>
            <a:off x="8002440" y="4288680"/>
            <a:ext cx="288000" cy="79416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3"/>
          <p:cNvSpPr/>
          <p:nvPr/>
        </p:nvSpPr>
        <p:spPr>
          <a:xfrm>
            <a:off x="249120" y="335160"/>
            <a:ext cx="1729800" cy="1723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4"/>
          <p:cNvSpPr/>
          <p:nvPr/>
        </p:nvSpPr>
        <p:spPr>
          <a:xfrm>
            <a:off x="2364840" y="435600"/>
            <a:ext cx="58755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план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расходов для обеспечения  обязательств государства, закрепленных в  Конституции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</a:t>
            </a:r>
            <a:r>
              <a:rPr lang="ru-RU" sz="18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2666520" y="225000"/>
            <a:ext cx="3737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3273480" y="907920"/>
            <a:ext cx="2594880" cy="194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26200" y="1014480"/>
            <a:ext cx="1731960" cy="14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180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Поступающие в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</a:t>
            </a:r>
            <a:r>
              <a:rPr lang="ru-RU" sz="1600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</a:t>
            </a:r>
            <a:r>
              <a:rPr lang="ru-RU" sz="1600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являются  </a:t>
            </a:r>
            <a:r>
              <a:rPr lang="ru-RU" sz="1600" b="1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ДОХОДАМИ  БЮДЖЕТА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7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8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9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2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3880" y="3339720"/>
            <a:ext cx="980280" cy="28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 algn="ctr">
              <a:lnSpc>
                <a:spcPct val="100000"/>
              </a:lnSpc>
            </a:pPr>
            <a:r>
              <a:rPr lang="ru-RU" sz="12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НАЛОГИ</a:t>
            </a:r>
            <a:r>
              <a:rPr lang="ru-RU" sz="1200" b="1" strike="noStrike" spc="-16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часть доходов 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граждан </a:t>
            </a:r>
            <a:r>
              <a:rPr lang="ru-RU" sz="12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организаций,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они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обязаны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заплатить  государству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доходы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налог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прибыль, 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земельный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</a:t>
            </a:r>
            <a:r>
              <a:rPr lang="ru-RU" sz="10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др.)</a:t>
            </a:r>
            <a:endParaRPr/>
          </a:p>
        </p:txBody>
      </p:sp>
      <p:sp>
        <p:nvSpPr>
          <p:cNvPr id="277" name="CustomShape 14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5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6"/>
          <p:cNvSpPr/>
          <p:nvPr/>
        </p:nvSpPr>
        <p:spPr>
          <a:xfrm>
            <a:off x="1611720" y="3798000"/>
            <a:ext cx="879840" cy="20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920" algn="ctr">
              <a:lnSpc>
                <a:spcPct val="100000"/>
              </a:lnSpc>
            </a:pPr>
            <a:r>
              <a:rPr lang="ru-RU" sz="1050" b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ЕНАЛ</a:t>
            </a:r>
            <a:r>
              <a:rPr lang="ru-RU" sz="1050" b="1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</a:t>
            </a:r>
            <a:r>
              <a:rPr lang="ru-RU" sz="1050" b="1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050" b="1" strike="noStrike" spc="-8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  </a:t>
            </a:r>
            <a:r>
              <a:rPr lang="ru-RU" sz="105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 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</a:t>
            </a:r>
            <a:r>
              <a:rPr lang="ru-RU" sz="1050" b="1" strike="noStrike" spc="-5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платежи в  виде</a:t>
            </a:r>
            <a:r>
              <a:rPr lang="ru-RU" sz="1050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штрафов,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санкций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нарушение  законодательс  тва, платежи 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     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пользование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имуществом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государства</a:t>
            </a:r>
            <a:endParaRPr/>
          </a:p>
        </p:txBody>
      </p:sp>
      <p:sp>
        <p:nvSpPr>
          <p:cNvPr id="280" name="CustomShape 17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8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9"/>
          <p:cNvSpPr/>
          <p:nvPr/>
        </p:nvSpPr>
        <p:spPr>
          <a:xfrm>
            <a:off x="2865960" y="3278880"/>
            <a:ext cx="1176480" cy="31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" algn="ctr">
              <a:lnSpc>
                <a:spcPct val="100000"/>
              </a:lnSpc>
            </a:pPr>
            <a:r>
              <a:rPr lang="ru-RU" sz="1200" b="1" strike="noStrike" spc="-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БЕЗВОЗМЕЗД-  </a:t>
            </a:r>
            <a:r>
              <a:rPr lang="ru-RU" sz="1200" b="1" strike="noStrike" spc="-12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НЫЕ</a:t>
            </a:r>
            <a:r>
              <a:rPr lang="ru-RU" sz="120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strike="noStrike" spc="-12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ПОСТУПЛЕ-</a:t>
            </a:r>
            <a:endParaRPr/>
          </a:p>
          <a:p>
            <a:pPr marL="12240" indent="1800" algn="ctr">
              <a:lnSpc>
                <a:spcPct val="100000"/>
              </a:lnSpc>
            </a:pPr>
            <a:r>
              <a:rPr lang="ru-RU" sz="1200" b="1" strike="noStrike" spc="-8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НИЯ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 средства,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поступают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  безвозмездно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(денежные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средства,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поступающие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вышестоящего  бюджета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дотация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областного  бюджета), а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также  безвозмездные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перечисления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0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лиц)</a:t>
            </a:r>
            <a:endParaRPr/>
          </a:p>
        </p:txBody>
      </p:sp>
      <p:sp>
        <p:nvSpPr>
          <p:cNvPr id="283" name="CustomShape 20"/>
          <p:cNvSpPr/>
          <p:nvPr/>
        </p:nvSpPr>
        <p:spPr>
          <a:xfrm>
            <a:off x="6549840" y="1014480"/>
            <a:ext cx="1806480" cy="14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216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Выплачиваемые</a:t>
            </a:r>
            <a:r>
              <a:rPr lang="ru-RU" sz="1600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1600" strike="noStrike" spc="-1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  называются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РАСХОДАМИ  </a:t>
            </a:r>
            <a:r>
              <a:rPr lang="ru-RU" sz="1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endParaRPr/>
          </a:p>
        </p:txBody>
      </p:sp>
      <p:sp>
        <p:nvSpPr>
          <p:cNvPr id="284" name="CustomShape 21"/>
          <p:cNvSpPr/>
          <p:nvPr/>
        </p:nvSpPr>
        <p:spPr>
          <a:xfrm>
            <a:off x="8172360" y="4149720"/>
            <a:ext cx="645480" cy="64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2"/>
          <p:cNvSpPr/>
          <p:nvPr/>
        </p:nvSpPr>
        <p:spPr>
          <a:xfrm>
            <a:off x="8118000" y="4763160"/>
            <a:ext cx="7567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общегосуда  рственные  вопросы</a:t>
            </a:r>
            <a:endParaRPr/>
          </a:p>
        </p:txBody>
      </p:sp>
      <p:sp>
        <p:nvSpPr>
          <p:cNvPr id="286" name="CustomShape 23"/>
          <p:cNvSpPr/>
          <p:nvPr/>
        </p:nvSpPr>
        <p:spPr>
          <a:xfrm>
            <a:off x="5496480" y="5353920"/>
            <a:ext cx="106344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Межбюджетные  трансферты  общего  характера</a:t>
            </a:r>
            <a:endParaRPr/>
          </a:p>
        </p:txBody>
      </p:sp>
      <p:sp>
        <p:nvSpPr>
          <p:cNvPr id="287" name="CustomShape 24"/>
          <p:cNvSpPr/>
          <p:nvPr/>
        </p:nvSpPr>
        <p:spPr>
          <a:xfrm>
            <a:off x="5954040" y="3395880"/>
            <a:ext cx="618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23560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культуру,</a:t>
            </a:r>
            <a:endParaRPr/>
          </a:p>
        </p:txBody>
      </p:sp>
      <p:sp>
        <p:nvSpPr>
          <p:cNvPr id="288" name="CustomShape 25"/>
          <p:cNvSpPr/>
          <p:nvPr/>
        </p:nvSpPr>
        <p:spPr>
          <a:xfrm>
            <a:off x="5580000" y="2637000"/>
            <a:ext cx="718560" cy="789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6"/>
          <p:cNvSpPr/>
          <p:nvPr/>
        </p:nvSpPr>
        <p:spPr>
          <a:xfrm>
            <a:off x="7885080" y="2636640"/>
            <a:ext cx="789840" cy="718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7"/>
          <p:cNvSpPr/>
          <p:nvPr/>
        </p:nvSpPr>
        <p:spPr>
          <a:xfrm>
            <a:off x="6732720" y="3789360"/>
            <a:ext cx="861480" cy="78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8"/>
          <p:cNvSpPr/>
          <p:nvPr/>
        </p:nvSpPr>
        <p:spPr>
          <a:xfrm>
            <a:off x="7708680" y="3323160"/>
            <a:ext cx="711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жилищно-  коммуналь  ное  хозяйство</a:t>
            </a:r>
            <a:endParaRPr/>
          </a:p>
        </p:txBody>
      </p:sp>
      <p:sp>
        <p:nvSpPr>
          <p:cNvPr id="292" name="CustomShape 29"/>
          <p:cNvSpPr/>
          <p:nvPr/>
        </p:nvSpPr>
        <p:spPr>
          <a:xfrm>
            <a:off x="4572000" y="5432400"/>
            <a:ext cx="645480" cy="58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0"/>
          <p:cNvSpPr/>
          <p:nvPr/>
        </p:nvSpPr>
        <p:spPr>
          <a:xfrm>
            <a:off x="4667400" y="6287400"/>
            <a:ext cx="96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    национальную  экономику</a:t>
            </a:r>
            <a:endParaRPr/>
          </a:p>
        </p:txBody>
      </p:sp>
      <p:sp>
        <p:nvSpPr>
          <p:cNvPr id="294" name="CustomShape 31"/>
          <p:cNvSpPr/>
          <p:nvPr/>
        </p:nvSpPr>
        <p:spPr>
          <a:xfrm>
            <a:off x="6267600" y="2462040"/>
            <a:ext cx="718560" cy="789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2"/>
          <p:cNvSpPr/>
          <p:nvPr/>
        </p:nvSpPr>
        <p:spPr>
          <a:xfrm>
            <a:off x="6887880" y="4547160"/>
            <a:ext cx="697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8440"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охрану  окружаю-  щей</a:t>
            </a:r>
            <a:r>
              <a:rPr lang="ru-RU" sz="1000" b="1" strike="noStrike" spc="-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среды</a:t>
            </a:r>
            <a:endParaRPr/>
          </a:p>
        </p:txBody>
      </p:sp>
      <p:sp>
        <p:nvSpPr>
          <p:cNvPr id="296" name="CustomShape 33"/>
          <p:cNvSpPr/>
          <p:nvPr/>
        </p:nvSpPr>
        <p:spPr>
          <a:xfrm>
            <a:off x="7921800" y="5432400"/>
            <a:ext cx="717120" cy="71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4"/>
          <p:cNvSpPr/>
          <p:nvPr/>
        </p:nvSpPr>
        <p:spPr>
          <a:xfrm>
            <a:off x="7776360" y="6061320"/>
            <a:ext cx="111600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национальную  безопасность и  правоохранительную  деятельность</a:t>
            </a:r>
            <a:endParaRPr/>
          </a:p>
        </p:txBody>
      </p:sp>
      <p:sp>
        <p:nvSpPr>
          <p:cNvPr id="298" name="CustomShape 35"/>
          <p:cNvSpPr/>
          <p:nvPr/>
        </p:nvSpPr>
        <p:spPr>
          <a:xfrm>
            <a:off x="4605480" y="3325680"/>
            <a:ext cx="791640" cy="718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6"/>
          <p:cNvSpPr/>
          <p:nvPr/>
        </p:nvSpPr>
        <p:spPr>
          <a:xfrm>
            <a:off x="6851160" y="6068520"/>
            <a:ext cx="70668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националь  ную  оборону</a:t>
            </a:r>
            <a:endParaRPr/>
          </a:p>
        </p:txBody>
      </p:sp>
      <p:sp>
        <p:nvSpPr>
          <p:cNvPr id="300" name="CustomShape 37"/>
          <p:cNvSpPr/>
          <p:nvPr/>
        </p:nvSpPr>
        <p:spPr>
          <a:xfrm>
            <a:off x="6689880" y="5224320"/>
            <a:ext cx="1048680" cy="56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8"/>
          <p:cNvSpPr/>
          <p:nvPr/>
        </p:nvSpPr>
        <p:spPr>
          <a:xfrm>
            <a:off x="4529880" y="4269240"/>
            <a:ext cx="890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</a:t>
            </a:r>
            <a:r>
              <a:rPr lang="ru-RU" sz="10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физическую  культуру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r>
              <a:rPr lang="ru-RU" sz="1000" b="1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</a:t>
            </a:r>
            <a:endParaRPr/>
          </a:p>
        </p:txBody>
      </p:sp>
      <p:sp>
        <p:nvSpPr>
          <p:cNvPr id="302" name="CustomShape 39"/>
          <p:cNvSpPr/>
          <p:nvPr/>
        </p:nvSpPr>
        <p:spPr>
          <a:xfrm>
            <a:off x="5780160" y="4538520"/>
            <a:ext cx="642240" cy="647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2666880" y="225000"/>
            <a:ext cx="37404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306" name="CustomShape 4"/>
          <p:cNvSpPr/>
          <p:nvPr/>
        </p:nvSpPr>
        <p:spPr>
          <a:xfrm>
            <a:off x="50112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9600" indent="-1152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8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ДЕФИЦИТ</a:t>
            </a:r>
            <a:r>
              <a:rPr lang="ru-RU" sz="2000" b="1" strike="noStrike" spc="-154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0080" y="2455560"/>
            <a:ext cx="27810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3960" algn="ctr">
              <a:lnSpc>
                <a:spcPct val="100000"/>
              </a:lnSpc>
            </a:pP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НЕДОСТАЮЩИЕ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СРЕДСТВА </a:t>
            </a: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БЕРУТ </a:t>
            </a: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2000" b="1" i="1" strike="noStrike" spc="-26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ДОЛГ  </a:t>
            </a:r>
            <a:r>
              <a:rPr lang="ru-RU" sz="2000" b="1" i="1" strike="noStrike" spc="-14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</a:t>
            </a:r>
            <a:r>
              <a:rPr lang="ru-RU" sz="2000" b="1" i="1" strike="noStrike" spc="-1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ru-RU" sz="2000" b="1" i="1" strike="noStrike" spc="-6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6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НАКОПЛЕНИЙ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597420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400" indent="-270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5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ПРОФИЦИТ</a:t>
            </a:r>
            <a:r>
              <a:rPr lang="ru-RU" sz="2000" b="1" strike="noStrike" spc="-18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097680" y="2455560"/>
            <a:ext cx="227556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1" i="1" strike="noStrike" spc="-11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ИЗЛИШКИ</a:t>
            </a:r>
            <a:r>
              <a:rPr lang="ru-RU" sz="2000" b="1" i="1" strike="noStrike" spc="-13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2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НАПРАВЛЯЮТ</a:t>
            </a:r>
            <a:endParaRPr/>
          </a:p>
          <a:p>
            <a:pPr marL="720" algn="ctr">
              <a:lnSpc>
                <a:spcPct val="100000"/>
              </a:lnSpc>
            </a:pP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</a:t>
            </a:r>
            <a:r>
              <a:rPr lang="ru-RU" sz="2000" b="1" i="1" strike="noStrike" spc="-14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8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НАКОПЛЕНИЯ</a:t>
            </a:r>
            <a:endParaRPr/>
          </a:p>
        </p:txBody>
      </p:sp>
      <p:sp>
        <p:nvSpPr>
          <p:cNvPr id="310" name="CustomShape 8"/>
          <p:cNvSpPr/>
          <p:nvPr/>
        </p:nvSpPr>
        <p:spPr>
          <a:xfrm>
            <a:off x="3060720" y="1127160"/>
            <a:ext cx="2807640" cy="244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329760" y="3891240"/>
            <a:ext cx="863316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&lt;Б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3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–	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чередной	финан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на плановый период (2018-2020)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Очередной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финан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</a:t>
            </a:r>
            <a:r>
              <a:rPr lang="ru-RU" sz="2000" b="1" strike="noStrike" spc="-10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</a:t>
            </a:r>
            <a:r>
              <a:rPr lang="ru-RU" sz="2000" strike="noStrike" spc="-15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5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63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4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, </a:t>
            </a:r>
            <a:r>
              <a:rPr lang="ru-RU" sz="2000" strike="noStrike" spc="-180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21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орый </a:t>
            </a:r>
            <a:r>
              <a:rPr lang="ru-RU" sz="2000" strike="noStrike" spc="-19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ляе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strike="noStrike" spc="-5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2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 (2018 год)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911680" y="225000"/>
            <a:ext cx="32457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Стадии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72000" y="1224000"/>
            <a:ext cx="9032400" cy="548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2920" y="1197000"/>
            <a:ext cx="6406560" cy="23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40360" y="315360"/>
            <a:ext cx="80614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26760" indent="-61236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Основные характеристики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проекта </a:t>
            </a:r>
            <a:r>
              <a:rPr lang="ru-RU" sz="2400" b="1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2400" b="1" strike="noStrike" spc="-3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Ивановского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Сальского</a:t>
            </a:r>
            <a:r>
              <a:rPr lang="ru-RU" sz="2400" b="1" strike="noStrike" spc="-25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6380640" y="3460320"/>
            <a:ext cx="1188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тыс.рублей</a:t>
            </a:r>
            <a:endParaRPr/>
          </a:p>
        </p:txBody>
      </p:sp>
      <p:graphicFrame>
        <p:nvGraphicFramePr>
          <p:cNvPr id="317" name="Table 4"/>
          <p:cNvGraphicFramePr/>
          <p:nvPr/>
        </p:nvGraphicFramePr>
        <p:xfrm>
          <a:off x="820800" y="3927600"/>
          <a:ext cx="6913080" cy="1828800"/>
        </p:xfrm>
        <a:graphic>
          <a:graphicData uri="http://schemas.openxmlformats.org/drawingml/2006/table">
            <a:tbl>
              <a:tblPr/>
              <a:tblGrid>
                <a:gridCol w="1692000"/>
                <a:gridCol w="1692000"/>
                <a:gridCol w="1692000"/>
                <a:gridCol w="1837080"/>
              </a:tblGrid>
              <a:tr h="64008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Период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Доходы</a:t>
                      </a:r>
                      <a:endParaRPr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Расходы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Дефицит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37116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 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год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6 060,4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5 550,3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5 223,0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6 286,0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5 868,8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5 548,2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225,6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318,5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325,2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260648"/>
            <a:ext cx="9144000" cy="1488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19" name="CustomShape 2"/>
          <p:cNvSpPr/>
          <p:nvPr/>
        </p:nvSpPr>
        <p:spPr>
          <a:xfrm>
            <a:off x="1331640" y="548680"/>
            <a:ext cx="6615562" cy="64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65840" indent="-13518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проекта </a:t>
            </a:r>
            <a:r>
              <a:rPr lang="ru-RU" sz="18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strike="noStrike" spc="-29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 на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2018-2020 годы</a:t>
            </a:r>
            <a:endParaRPr dirty="0"/>
          </a:p>
        </p:txBody>
      </p:sp>
      <p:sp>
        <p:nvSpPr>
          <p:cNvPr id="320" name="CustomShape 3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951120" y="1375200"/>
            <a:ext cx="145404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Налоговые</a:t>
            </a:r>
            <a:r>
              <a:rPr lang="ru-RU" sz="1400" strike="noStrike" spc="-6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23" name="CustomShape 6"/>
          <p:cNvSpPr/>
          <p:nvPr/>
        </p:nvSpPr>
        <p:spPr>
          <a:xfrm>
            <a:off x="218160" y="1846800"/>
            <a:ext cx="637920" cy="129708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288000" y="2410560"/>
            <a:ext cx="2355174" cy="187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на доходы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-Акцизы по подакцизным товарам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 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</a:t>
            </a:r>
            <a:r>
              <a:rPr lang="ru-RU" sz="11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--Налог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</a:t>
            </a:r>
            <a:r>
              <a:rPr lang="ru-RU" sz="11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-Земельный</a:t>
            </a:r>
            <a:r>
              <a:rPr lang="ru-RU" sz="11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-Государственная</a:t>
            </a:r>
            <a:r>
              <a:rPr lang="ru-RU" sz="1100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пошлина</a:t>
            </a:r>
            <a:endParaRPr dirty="0"/>
          </a:p>
        </p:txBody>
      </p:sp>
      <p:sp>
        <p:nvSpPr>
          <p:cNvPr id="327" name="CustomShape 10"/>
          <p:cNvSpPr/>
          <p:nvPr/>
        </p:nvSpPr>
        <p:spPr>
          <a:xfrm>
            <a:off x="3491880" y="1484784"/>
            <a:ext cx="2143140" cy="485816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328" name="CustomShape 11"/>
          <p:cNvSpPr/>
          <p:nvPr/>
        </p:nvSpPr>
        <p:spPr>
          <a:xfrm>
            <a:off x="3345120" y="908640"/>
            <a:ext cx="2085120" cy="691920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3419872" y="2132856"/>
            <a:ext cx="2592288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20040" indent="-305640">
              <a:lnSpc>
                <a:spcPts val="4"/>
              </a:lnSpc>
            </a:pP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ло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овые  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30" name="CustomShape 13"/>
          <p:cNvSpPr/>
          <p:nvPr/>
        </p:nvSpPr>
        <p:spPr>
          <a:xfrm>
            <a:off x="3357360" y="1602360"/>
            <a:ext cx="194040" cy="148500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noFill/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3357360" y="2021760"/>
            <a:ext cx="2661840" cy="213264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6372200" y="1196752"/>
            <a:ext cx="2423520" cy="691920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Безвозмездные поступления</a:t>
            </a:r>
          </a:p>
          <a:p>
            <a:endParaRPr lang="ru-RU" dirty="0"/>
          </a:p>
        </p:txBody>
      </p:sp>
      <p:sp>
        <p:nvSpPr>
          <p:cNvPr id="336" name="CustomShape 19"/>
          <p:cNvSpPr/>
          <p:nvPr/>
        </p:nvSpPr>
        <p:spPr>
          <a:xfrm>
            <a:off x="6643702" y="642918"/>
            <a:ext cx="1594080" cy="1143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2880" indent="-168480">
              <a:lnSpc>
                <a:spcPts val="4"/>
              </a:lnSpc>
            </a:pP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4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</a:t>
            </a: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е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дные  </a:t>
            </a:r>
            <a:r>
              <a:rPr lang="ru-RU" sz="1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поступлениялорп</a:t>
            </a:r>
            <a:endParaRPr/>
          </a:p>
        </p:txBody>
      </p:sp>
      <p:sp>
        <p:nvSpPr>
          <p:cNvPr id="337" name="CustomShape 20"/>
          <p:cNvSpPr/>
          <p:nvPr/>
        </p:nvSpPr>
        <p:spPr>
          <a:xfrm>
            <a:off x="6491520" y="1602360"/>
            <a:ext cx="200880" cy="104688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noFill/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1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>
            <a:off x="6853680" y="2204864"/>
            <a:ext cx="1912320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85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Дотации, субсидии, субвенции,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межбюджетные трансферты </a:t>
            </a: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других уровней бюджета,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безвозмездные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</a:t>
            </a:r>
            <a:r>
              <a:rPr lang="ru-RU" sz="11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</p:txBody>
      </p:sp>
      <p:graphicFrame>
        <p:nvGraphicFramePr>
          <p:cNvPr id="341" name="Диаграмма 31"/>
          <p:cNvGraphicFramePr/>
          <p:nvPr/>
        </p:nvGraphicFramePr>
        <p:xfrm>
          <a:off x="2286000" y="4429080"/>
          <a:ext cx="4569840" cy="214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stomShape 10"/>
          <p:cNvSpPr/>
          <p:nvPr/>
        </p:nvSpPr>
        <p:spPr>
          <a:xfrm>
            <a:off x="3357554" y="1142984"/>
            <a:ext cx="2143140" cy="989872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276872"/>
            <a:ext cx="237626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имущества штрафы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834</Words>
  <Application>Microsoft Office PowerPoint</Application>
  <PresentationFormat>Экран (4:3)</PresentationFormat>
  <Paragraphs>149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80</cp:revision>
  <dcterms:created xsi:type="dcterms:W3CDTF">2016-02-11T14:05:45Z</dcterms:created>
  <dcterms:modified xsi:type="dcterms:W3CDTF">2018-02-26T11:36:31Z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2015-04-28T00:00:00Z</vt:filetime>
  </property>
  <property fmtid="{D5CDD505-2E9C-101B-9397-08002B2CF9AE}" pid="4" name="Creator">
    <vt:lpwstr>Microsoft® Office PowerPoint® 2007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2016-02-11T00:00:00Z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