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BF179B"/>
    <a:srgbClr val="86507E"/>
    <a:srgbClr val="E1CD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5" autoAdjust="0"/>
    <p:restoredTop sz="97884" autoAdjust="0"/>
  </p:normalViewPr>
  <p:slideViewPr>
    <p:cSldViewPr snapToGrid="0">
      <p:cViewPr varScale="1">
        <p:scale>
          <a:sx n="72" d="100"/>
          <a:sy n="72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\&#1056;&#1072;&#1073;&#1086;&#1095;&#1080;&#1081;%20&#1089;&#1090;&#1086;&#108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0"/>
    </c:view3D>
    <c:plotArea>
      <c:layout>
        <c:manualLayout>
          <c:layoutTarget val="inner"/>
          <c:xMode val="edge"/>
          <c:yMode val="edge"/>
          <c:x val="0.14498840769903784"/>
          <c:y val="5.6030183727034104E-2"/>
          <c:w val="0.72404768153980825"/>
          <c:h val="0.85113808690580361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Лист1!$B$10</c:f>
              <c:strCache>
                <c:ptCount val="1"/>
                <c:pt idx="0">
                  <c:v>2015</c:v>
                </c:pt>
              </c:strCache>
            </c:strRef>
          </c:tx>
          <c:dLbls>
            <c:dLbl>
              <c:idx val="0"/>
              <c:layout>
                <c:manualLayout>
                  <c:x val="-4.4444444444444509E-2"/>
                  <c:y val="0.1111111111111111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7943,2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2222222222222258E-2"/>
                  <c:y val="0.194444444444444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7983,1</a:t>
                    </a:r>
                    <a:endParaRPr lang="en-US" b="1" dirty="0"/>
                  </a:p>
                </c:rich>
              </c:tx>
              <c:showVal val="1"/>
            </c:dLbl>
            <c:showVal val="1"/>
          </c:dLbls>
          <c:cat>
            <c:strRef>
              <c:f>Лист1!$C$9:$D$9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Лист1!$C$10:$D$10</c:f>
              <c:numCache>
                <c:formatCode>General</c:formatCode>
                <c:ptCount val="2"/>
                <c:pt idx="0">
                  <c:v>146777.60000000001</c:v>
                </c:pt>
                <c:pt idx="1">
                  <c:v>149184.79999999999</c:v>
                </c:pt>
              </c:numCache>
            </c:numRef>
          </c:val>
        </c:ser>
        <c:ser>
          <c:idx val="1"/>
          <c:order val="1"/>
          <c:tx>
            <c:strRef>
              <c:f>Лист1!$B$11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4.1666666666666692E-2"/>
                  <c:y val="-1.388888888888891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7572,0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8333333333333459E-2"/>
                  <c:y val="-1.388888888888891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7463,9</a:t>
                    </a:r>
                    <a:endParaRPr lang="en-US" b="1" dirty="0"/>
                  </a:p>
                </c:rich>
              </c:tx>
              <c:showVal val="1"/>
            </c:dLbl>
            <c:showVal val="1"/>
          </c:dLbls>
          <c:cat>
            <c:strRef>
              <c:f>Лист1!$C$9:$D$9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Лист1!$C$11:$D$11</c:f>
              <c:numCache>
                <c:formatCode>General</c:formatCode>
                <c:ptCount val="2"/>
                <c:pt idx="0">
                  <c:v>149946.29999999999</c:v>
                </c:pt>
                <c:pt idx="1">
                  <c:v>148685.5</c:v>
                </c:pt>
              </c:numCache>
            </c:numRef>
          </c:val>
        </c:ser>
        <c:shape val="cylinder"/>
        <c:axId val="64916864"/>
        <c:axId val="65610880"/>
        <c:axId val="50230592"/>
      </c:bar3DChart>
      <c:catAx>
        <c:axId val="6491686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5610880"/>
        <c:crosses val="autoZero"/>
        <c:auto val="1"/>
        <c:lblAlgn val="ctr"/>
        <c:lblOffset val="100"/>
      </c:catAx>
      <c:valAx>
        <c:axId val="65610880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4916864"/>
        <c:crosses val="autoZero"/>
        <c:crossBetween val="between"/>
      </c:valAx>
      <c:serAx>
        <c:axId val="50230592"/>
        <c:scaling>
          <c:orientation val="minMax"/>
        </c:scaling>
        <c:axPos val="b"/>
        <c:tickLblPos val="nextTo"/>
        <c:crossAx val="65610880"/>
        <c:crosses val="autoZero"/>
      </c:serAx>
    </c:plotArea>
    <c:legend>
      <c:legendPos val="r"/>
      <c:layout/>
    </c:legend>
    <c:plotVisOnly val="1"/>
    <c:dispBlanksAs val="gap"/>
  </c:chart>
  <c:spPr>
    <a:solidFill>
      <a:schemeClr val="accent4">
        <a:lumMod val="20000"/>
        <a:lumOff val="80000"/>
      </a:schemeClr>
    </a:solidFill>
    <a:effectLst>
      <a:outerShdw dist="50800" dir="5400000" sx="1000" sy="1000" algn="ctr" rotWithShape="0">
        <a:srgbClr val="000000">
          <a:alpha val="81000"/>
        </a:srgbClr>
      </a:outerShdw>
    </a:effectLst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Лист2!$B$3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BD7D1"/>
            </a:solidFill>
          </c:spPr>
          <c:dLbls>
            <c:dLbl>
              <c:idx val="0"/>
              <c:layout>
                <c:manualLayout>
                  <c:x val="-3.3333333333333381E-2"/>
                  <c:y val="0.1666666666666666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3331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4611,5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Лист2!$C$2:$D$2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Лист2!$C$3:$D$3</c:f>
              <c:numCache>
                <c:formatCode>General</c:formatCode>
                <c:ptCount val="2"/>
                <c:pt idx="0">
                  <c:v>144891.4</c:v>
                </c:pt>
                <c:pt idx="1">
                  <c:v>1886.2</c:v>
                </c:pt>
              </c:numCache>
            </c:numRef>
          </c:val>
        </c:ser>
        <c:ser>
          <c:idx val="1"/>
          <c:order val="1"/>
          <c:tx>
            <c:strRef>
              <c:f>Лист2!$B$4</c:f>
              <c:strCache>
                <c:ptCount val="1"/>
                <c:pt idx="0">
                  <c:v>2016</c:v>
                </c:pt>
              </c:strCache>
            </c:strRef>
          </c:tx>
          <c:spPr>
            <a:gradFill>
              <a:gsLst>
                <a:gs pos="0">
                  <a:srgbClr val="E19DB7"/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4414,2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3157,8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Лист2!$C$2:$D$2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Лист2!$C$4:$D$4</c:f>
              <c:numCache>
                <c:formatCode>General</c:formatCode>
                <c:ptCount val="2"/>
                <c:pt idx="0">
                  <c:v>126890.6</c:v>
                </c:pt>
                <c:pt idx="1">
                  <c:v>23055.7</c:v>
                </c:pt>
              </c:numCache>
            </c:numRef>
          </c:val>
        </c:ser>
        <c:shape val="cylinder"/>
        <c:axId val="65638400"/>
        <c:axId val="65639936"/>
        <c:axId val="64470080"/>
      </c:bar3DChart>
      <c:catAx>
        <c:axId val="65638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 i="1"/>
            </a:pPr>
            <a:endParaRPr lang="ru-RU"/>
          </a:p>
        </c:txPr>
        <c:crossAx val="65639936"/>
        <c:crosses val="autoZero"/>
        <c:auto val="1"/>
        <c:lblAlgn val="ctr"/>
        <c:lblOffset val="100"/>
      </c:catAx>
      <c:valAx>
        <c:axId val="6563993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5638400"/>
        <c:crosses val="autoZero"/>
        <c:crossBetween val="between"/>
      </c:valAx>
      <c:serAx>
        <c:axId val="64470080"/>
        <c:scaling>
          <c:orientation val="minMax"/>
        </c:scaling>
        <c:axPos val="b"/>
        <c:tickLblPos val="nextTo"/>
        <c:crossAx val="65639936"/>
        <c:crosses val="autoZero"/>
      </c:ser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ln>
          <a:noFill/>
        </a:ln>
      </c:spPr>
    </c:floor>
    <c:plotArea>
      <c:layout>
        <c:manualLayout>
          <c:layoutTarget val="inner"/>
          <c:xMode val="edge"/>
          <c:yMode val="edge"/>
          <c:x val="1.5365539652291479E-2"/>
          <c:y val="1.9891055593338047E-2"/>
          <c:w val="0.8763037304763136"/>
          <c:h val="0.73339566370005682"/>
        </c:manualLayout>
      </c:layout>
      <c:bar3DChart>
        <c:barDir val="col"/>
        <c:grouping val="standard"/>
        <c:ser>
          <c:idx val="0"/>
          <c:order val="0"/>
          <c:tx>
            <c:strRef>
              <c:f>Лист3!$C$3</c:f>
              <c:strCache>
                <c:ptCount val="1"/>
                <c:pt idx="0">
                  <c:v>2015</c:v>
                </c:pt>
              </c:strCache>
            </c:strRef>
          </c:tx>
          <c:spPr>
            <a:gradFill>
              <a:gsLst>
                <a:gs pos="0">
                  <a:srgbClr val="E19DB7"/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-3.8251366120218601E-2"/>
                  <c:y val="0.2204463963936449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660,7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0928961748633894E-2"/>
                  <c:y val="0.10181814294702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475,7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1967213114754103E-3"/>
                  <c:y val="0.140606006926840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6393380853382721E-2"/>
                  <c:y val="5.02192498848280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-95,0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3.5519125683060156E-2"/>
                  <c:y val="0.130909040931886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117,2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1823,3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Лист3!$D$2:$I$2</c:f>
              <c:strCache>
                <c:ptCount val="6"/>
                <c:pt idx="0">
                  <c:v>НДФЛ</c:v>
                </c:pt>
                <c:pt idx="1">
                  <c:v>Акцизы </c:v>
                </c:pt>
                <c:pt idx="2">
                  <c:v>УСНО</c:v>
                </c:pt>
                <c:pt idx="3">
                  <c:v>ЕСХН</c:v>
                </c:pt>
                <c:pt idx="4">
                  <c:v>Налог на имущество физ. лиц</c:v>
                </c:pt>
                <c:pt idx="5">
                  <c:v>Земельный налог</c:v>
                </c:pt>
              </c:strCache>
            </c:strRef>
          </c:cat>
          <c:val>
            <c:numRef>
              <c:f>Лист3!$D$3:$I$3</c:f>
              <c:numCache>
                <c:formatCode>General</c:formatCode>
                <c:ptCount val="6"/>
                <c:pt idx="0">
                  <c:v>54413.3</c:v>
                </c:pt>
                <c:pt idx="1">
                  <c:v>4845.3</c:v>
                </c:pt>
                <c:pt idx="2">
                  <c:v>13177.6</c:v>
                </c:pt>
                <c:pt idx="3">
                  <c:v>643.1</c:v>
                </c:pt>
                <c:pt idx="4">
                  <c:v>9380.7000000000007</c:v>
                </c:pt>
                <c:pt idx="5">
                  <c:v>49094.9</c:v>
                </c:pt>
              </c:numCache>
            </c:numRef>
          </c:val>
        </c:ser>
        <c:ser>
          <c:idx val="1"/>
          <c:order val="1"/>
          <c:tx>
            <c:strRef>
              <c:f>Лист3!$C$4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937,8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2.1857923497267805E-2"/>
                  <c:y val="-1.4545448992431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661,6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460,5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210,7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5.6398042337960586E-2"/>
                  <c:y val="0.107446550857463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1820,1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Лист3!$D$2:$I$2</c:f>
              <c:strCache>
                <c:ptCount val="6"/>
                <c:pt idx="0">
                  <c:v>НДФЛ</c:v>
                </c:pt>
                <c:pt idx="1">
                  <c:v>Акцизы </c:v>
                </c:pt>
                <c:pt idx="2">
                  <c:v>УСНО</c:v>
                </c:pt>
                <c:pt idx="3">
                  <c:v>ЕСХН</c:v>
                </c:pt>
                <c:pt idx="4">
                  <c:v>Налог на имущество физ. лиц</c:v>
                </c:pt>
                <c:pt idx="5">
                  <c:v>Земельный налог</c:v>
                </c:pt>
              </c:strCache>
            </c:strRef>
          </c:cat>
          <c:val>
            <c:numRef>
              <c:f>Лист3!$D$4:$I$4</c:f>
              <c:numCache>
                <c:formatCode>General</c:formatCode>
                <c:ptCount val="6"/>
                <c:pt idx="0">
                  <c:v>57205.4</c:v>
                </c:pt>
                <c:pt idx="1">
                  <c:v>7934.9</c:v>
                </c:pt>
                <c:pt idx="2">
                  <c:v>0</c:v>
                </c:pt>
                <c:pt idx="3">
                  <c:v>1109.7</c:v>
                </c:pt>
                <c:pt idx="4">
                  <c:v>11380.9</c:v>
                </c:pt>
                <c:pt idx="5">
                  <c:v>38384.400000000001</c:v>
                </c:pt>
              </c:numCache>
            </c:numRef>
          </c:val>
        </c:ser>
        <c:shape val="cylinder"/>
        <c:axId val="65974656"/>
        <c:axId val="65976192"/>
        <c:axId val="65622912"/>
      </c:bar3DChart>
      <c:catAx>
        <c:axId val="65974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976192"/>
        <c:crosses val="autoZero"/>
        <c:auto val="1"/>
        <c:lblAlgn val="ctr"/>
        <c:lblOffset val="100"/>
      </c:catAx>
      <c:valAx>
        <c:axId val="65976192"/>
        <c:scaling>
          <c:orientation val="minMax"/>
        </c:scaling>
        <c:delete val="1"/>
        <c:axPos val="l"/>
        <c:majorGridlines>
          <c:spPr>
            <a:effectLst>
              <a:outerShdw blurRad="50800" dist="50800" dir="5400000" algn="ctr" rotWithShape="0">
                <a:schemeClr val="tx2">
                  <a:lumMod val="20000"/>
                  <a:lumOff val="80000"/>
                </a:schemeClr>
              </a:outerShdw>
            </a:effectLst>
          </c:spPr>
        </c:majorGridlines>
        <c:numFmt formatCode="General" sourceLinked="1"/>
        <c:tickLblPos val="none"/>
        <c:crossAx val="65974656"/>
        <c:crosses val="autoZero"/>
        <c:crossBetween val="between"/>
      </c:valAx>
      <c:serAx>
        <c:axId val="65622912"/>
        <c:scaling>
          <c:orientation val="minMax"/>
        </c:scaling>
        <c:axPos val="b"/>
        <c:tickLblPos val="nextTo"/>
        <c:crossAx val="65976192"/>
        <c:crosses val="autoZero"/>
      </c:serAx>
      <c:spPr>
        <a:noFill/>
        <a:ln>
          <a:solidFill>
            <a:srgbClr val="4CC094"/>
          </a:solidFill>
        </a:ln>
      </c:spPr>
    </c:plotArea>
    <c:legend>
      <c:legendPos val="r"/>
      <c:layout>
        <c:manualLayout>
          <c:xMode val="edge"/>
          <c:yMode val="edge"/>
          <c:x val="0.86127158140191451"/>
          <c:y val="5.5094504182868424E-2"/>
          <c:w val="0.10181554149993546"/>
          <c:h val="0.1753493961920706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gradFill>
      <a:gsLst>
        <a:gs pos="0">
          <a:srgbClr val="AEBBF0"/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динамика!$C$3:$D$3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динамика!$C$3:$D$3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dPt>
            <c:idx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2.5000000000000001E-2"/>
                  <c:y val="-0.41666666666666702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 smtClean="0"/>
                      <a:t> 7983,1</a:t>
                    </a:r>
                    <a:endParaRPr lang="en-US" sz="2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0555555555555575E-2"/>
                  <c:y val="-0.412037037037037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7463,9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динамика!$C$3:$D$3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динамика!$C$4:$D$4</c:f>
              <c:numCache>
                <c:formatCode>General</c:formatCode>
                <c:ptCount val="2"/>
                <c:pt idx="0">
                  <c:v>149184.79999999999</c:v>
                </c:pt>
                <c:pt idx="1">
                  <c:v>148685.5</c:v>
                </c:pt>
              </c:numCache>
            </c:numRef>
          </c:val>
        </c:ser>
        <c:shape val="cylinder"/>
        <c:axId val="66120320"/>
        <c:axId val="65995136"/>
        <c:axId val="0"/>
      </c:bar3DChart>
      <c:catAx>
        <c:axId val="66120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ysClr val="windowText" lastClr="000000"/>
                </a:solidFill>
              </a:defRPr>
            </a:pPr>
            <a:endParaRPr lang="ru-RU"/>
          </a:p>
        </c:txPr>
        <c:crossAx val="65995136"/>
        <c:crosses val="autoZero"/>
        <c:auto val="1"/>
        <c:lblAlgn val="ctr"/>
        <c:lblOffset val="100"/>
      </c:catAx>
      <c:valAx>
        <c:axId val="65995136"/>
        <c:scaling>
          <c:orientation val="minMax"/>
        </c:scaling>
        <c:axPos val="l"/>
        <c:majorGridlines/>
        <c:numFmt formatCode="General" sourceLinked="1"/>
        <c:tickLblPos val="nextTo"/>
        <c:crossAx val="66120320"/>
        <c:crosses val="autoZero"/>
        <c:crossBetween val="between"/>
      </c:valAx>
    </c:plotArea>
    <c:plotVisOnly val="1"/>
    <c:dispBlanksAs val="gap"/>
  </c:chart>
  <c:spPr>
    <a:gradFill>
      <a:gsLst>
        <a:gs pos="0">
          <a:srgbClr val="FFFFFF"/>
        </a:gs>
        <a:gs pos="7001">
          <a:srgbClr val="E6E6E6"/>
        </a:gs>
        <a:gs pos="32001">
          <a:srgbClr val="7D8496"/>
        </a:gs>
        <a:gs pos="47000">
          <a:srgbClr val="E6E6E6"/>
        </a:gs>
        <a:gs pos="85001">
          <a:srgbClr val="7D8496"/>
        </a:gs>
        <a:gs pos="100000">
          <a:srgbClr val="E6E6E6"/>
        </a:gs>
      </a:gsLst>
      <a:lin ang="5400000" scaled="0"/>
    </a:gradFill>
  </c:spPr>
  <c:externalData r:id="rId1"/>
  <c:userShapes r:id="rId2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8BDEE-2BAE-4F4E-9D08-7282A72B9BB9}" type="doc">
      <dgm:prSet loTypeId="urn:microsoft.com/office/officeart/2005/8/layout/gear1" loCatId="process" qsTypeId="urn:microsoft.com/office/officeart/2005/8/quickstyle/3d2" qsCatId="3D" csTypeId="urn:microsoft.com/office/officeart/2005/8/colors/colorful2" csCatId="colorful" phldr="1"/>
      <dgm:spPr/>
    </dgm:pt>
    <dgm:pt modelId="{A6FB107C-639B-4CAE-8CD3-F712B584441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Благоустройство 407</a:t>
          </a:r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,0 </a:t>
          </a:r>
          <a:r>
            <a:rPr lang="ru-RU" dirty="0" smtClean="0">
              <a:solidFill>
                <a:schemeClr val="tx1"/>
              </a:solidFill>
            </a:rPr>
            <a:t>т.р.</a:t>
          </a:r>
          <a:endParaRPr lang="ru-RU" dirty="0">
            <a:solidFill>
              <a:schemeClr val="tx1"/>
            </a:solidFill>
          </a:endParaRPr>
        </a:p>
      </dgm:t>
    </dgm:pt>
    <dgm:pt modelId="{A09DC801-2C81-42BE-B509-3DAD32C53EC6}" type="parTrans" cxnId="{0F1604E0-A055-4E68-8B32-827B5353B066}">
      <dgm:prSet/>
      <dgm:spPr/>
      <dgm:t>
        <a:bodyPr/>
        <a:lstStyle/>
        <a:p>
          <a:endParaRPr lang="ru-RU"/>
        </a:p>
      </dgm:t>
    </dgm:pt>
    <dgm:pt modelId="{AC3EAB28-77FE-445D-8F1C-7E64E81642E9}" type="sibTrans" cxnId="{0F1604E0-A055-4E68-8B32-827B5353B066}">
      <dgm:prSet/>
      <dgm:spPr/>
      <dgm:t>
        <a:bodyPr/>
        <a:lstStyle/>
        <a:p>
          <a:endParaRPr lang="ru-RU"/>
        </a:p>
      </dgm:t>
    </dgm:pt>
    <dgm:pt modelId="{FCF669E3-3B4D-434C-B150-9FD008C1D11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Коммунальное хозяйство 1</a:t>
          </a:r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,6</a:t>
          </a:r>
          <a:r>
            <a:rPr lang="ru-RU" dirty="0" smtClean="0">
              <a:solidFill>
                <a:schemeClr val="tx1"/>
              </a:solidFill>
            </a:rPr>
            <a:t> т.р.</a:t>
          </a:r>
          <a:endParaRPr lang="ru-RU" dirty="0">
            <a:solidFill>
              <a:schemeClr val="tx1"/>
            </a:solidFill>
          </a:endParaRPr>
        </a:p>
      </dgm:t>
    </dgm:pt>
    <dgm:pt modelId="{15D5F546-645C-4660-9C5F-1C53D98DF235}" type="parTrans" cxnId="{3A7BC96B-6AC4-48EC-8388-7CC41DDB01FD}">
      <dgm:prSet/>
      <dgm:spPr/>
      <dgm:t>
        <a:bodyPr/>
        <a:lstStyle/>
        <a:p>
          <a:endParaRPr lang="ru-RU"/>
        </a:p>
      </dgm:t>
    </dgm:pt>
    <dgm:pt modelId="{DD8D38E6-0CA1-41E6-8E8A-39BBB22ED915}" type="sibTrans" cxnId="{3A7BC96B-6AC4-48EC-8388-7CC41DDB01FD}">
      <dgm:prSet/>
      <dgm:spPr/>
      <dgm:t>
        <a:bodyPr/>
        <a:lstStyle/>
        <a:p>
          <a:endParaRPr lang="ru-RU"/>
        </a:p>
      </dgm:t>
    </dgm:pt>
    <dgm:pt modelId="{C8409F7A-94AC-4923-8711-C7855EA59E85}">
      <dgm:prSet phldrT="[Текст]"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62098219-2F45-452C-83F6-DC8C91DC2CF0}" type="parTrans" cxnId="{D1E78F0F-08D0-498C-8074-BE346F1072ED}">
      <dgm:prSet/>
      <dgm:spPr/>
      <dgm:t>
        <a:bodyPr/>
        <a:lstStyle/>
        <a:p>
          <a:endParaRPr lang="ru-RU"/>
        </a:p>
      </dgm:t>
    </dgm:pt>
    <dgm:pt modelId="{55C431CF-A283-45D5-82B7-84F0310FC372}" type="sibTrans" cxnId="{D1E78F0F-08D0-498C-8074-BE346F1072ED}">
      <dgm:prSet/>
      <dgm:spPr/>
      <dgm:t>
        <a:bodyPr/>
        <a:lstStyle/>
        <a:p>
          <a:endParaRPr lang="ru-RU"/>
        </a:p>
      </dgm:t>
    </dgm:pt>
    <dgm:pt modelId="{73207799-1313-4E91-931C-B079BDCCF402}">
      <dgm:prSet/>
      <dgm:spPr/>
      <dgm:t>
        <a:bodyPr/>
        <a:lstStyle/>
        <a:p>
          <a:endParaRPr lang="ru-RU"/>
        </a:p>
      </dgm:t>
    </dgm:pt>
    <dgm:pt modelId="{72B493D8-E820-4F83-9A4F-C86D2D95EFE9}" type="parTrans" cxnId="{56DAC4FB-1538-444E-BCFB-6DAC4EE1165C}">
      <dgm:prSet/>
      <dgm:spPr/>
      <dgm:t>
        <a:bodyPr/>
        <a:lstStyle/>
        <a:p>
          <a:endParaRPr lang="ru-RU"/>
        </a:p>
      </dgm:t>
    </dgm:pt>
    <dgm:pt modelId="{6808776E-23B7-4B20-A7D9-A121F4173ED5}" type="sibTrans" cxnId="{56DAC4FB-1538-444E-BCFB-6DAC4EE1165C}">
      <dgm:prSet/>
      <dgm:spPr/>
      <dgm:t>
        <a:bodyPr/>
        <a:lstStyle/>
        <a:p>
          <a:endParaRPr lang="ru-RU"/>
        </a:p>
      </dgm:t>
    </dgm:pt>
    <dgm:pt modelId="{F40D5A46-CEA1-45DB-A795-888723A06894}" type="pres">
      <dgm:prSet presAssocID="{9408BDEE-2BAE-4F4E-9D08-7282A72B9BB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44A31D9-4941-49CC-965D-9157FFE05C43}" type="pres">
      <dgm:prSet presAssocID="{A6FB107C-639B-4CAE-8CD3-F712B584441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0F6A9-03EA-4238-B62B-BEA43601BC73}" type="pres">
      <dgm:prSet presAssocID="{A6FB107C-639B-4CAE-8CD3-F712B5844418}" presName="gear1srcNode" presStyleLbl="node1" presStyleIdx="0" presStyleCnt="3"/>
      <dgm:spPr/>
      <dgm:t>
        <a:bodyPr/>
        <a:lstStyle/>
        <a:p>
          <a:endParaRPr lang="ru-RU"/>
        </a:p>
      </dgm:t>
    </dgm:pt>
    <dgm:pt modelId="{42A3247A-C420-4141-8509-D755D1FF969C}" type="pres">
      <dgm:prSet presAssocID="{A6FB107C-639B-4CAE-8CD3-F712B5844418}" presName="gear1dstNode" presStyleLbl="node1" presStyleIdx="0" presStyleCnt="3"/>
      <dgm:spPr/>
      <dgm:t>
        <a:bodyPr/>
        <a:lstStyle/>
        <a:p>
          <a:endParaRPr lang="ru-RU"/>
        </a:p>
      </dgm:t>
    </dgm:pt>
    <dgm:pt modelId="{A18AAC5C-AADF-4AD3-8D89-13CD9F067636}" type="pres">
      <dgm:prSet presAssocID="{FCF669E3-3B4D-434C-B150-9FD008C1D111}" presName="gear2" presStyleLbl="node1" presStyleIdx="1" presStyleCnt="3" custScaleX="1673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EE406-7CA8-42DC-AA55-6F1D43F303EA}" type="pres">
      <dgm:prSet presAssocID="{FCF669E3-3B4D-434C-B150-9FD008C1D111}" presName="gear2srcNode" presStyleLbl="node1" presStyleIdx="1" presStyleCnt="3"/>
      <dgm:spPr/>
      <dgm:t>
        <a:bodyPr/>
        <a:lstStyle/>
        <a:p>
          <a:endParaRPr lang="ru-RU"/>
        </a:p>
      </dgm:t>
    </dgm:pt>
    <dgm:pt modelId="{17FC5B80-F26F-4563-B0B3-49D73FE579DC}" type="pres">
      <dgm:prSet presAssocID="{FCF669E3-3B4D-434C-B150-9FD008C1D111}" presName="gear2dstNode" presStyleLbl="node1" presStyleIdx="1" presStyleCnt="3"/>
      <dgm:spPr/>
      <dgm:t>
        <a:bodyPr/>
        <a:lstStyle/>
        <a:p>
          <a:endParaRPr lang="ru-RU"/>
        </a:p>
      </dgm:t>
    </dgm:pt>
    <dgm:pt modelId="{047B9817-5F77-438B-8451-B4BAA1F8D38B}" type="pres">
      <dgm:prSet presAssocID="{C8409F7A-94AC-4923-8711-C7855EA59E85}" presName="gear3" presStyleLbl="node1" presStyleIdx="2" presStyleCnt="3"/>
      <dgm:spPr/>
      <dgm:t>
        <a:bodyPr/>
        <a:lstStyle/>
        <a:p>
          <a:endParaRPr lang="ru-RU"/>
        </a:p>
      </dgm:t>
    </dgm:pt>
    <dgm:pt modelId="{F6C2DC66-18DF-4B7A-BD8D-57539BE67557}" type="pres">
      <dgm:prSet presAssocID="{C8409F7A-94AC-4923-8711-C7855EA59E8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EF514-3952-4962-A719-0301B454AD41}" type="pres">
      <dgm:prSet presAssocID="{C8409F7A-94AC-4923-8711-C7855EA59E85}" presName="gear3srcNode" presStyleLbl="node1" presStyleIdx="2" presStyleCnt="3"/>
      <dgm:spPr/>
      <dgm:t>
        <a:bodyPr/>
        <a:lstStyle/>
        <a:p>
          <a:endParaRPr lang="ru-RU"/>
        </a:p>
      </dgm:t>
    </dgm:pt>
    <dgm:pt modelId="{CED04818-B3AE-4678-B68D-FCC22FC8E2DE}" type="pres">
      <dgm:prSet presAssocID="{C8409F7A-94AC-4923-8711-C7855EA59E85}" presName="gear3dstNode" presStyleLbl="node1" presStyleIdx="2" presStyleCnt="3"/>
      <dgm:spPr/>
      <dgm:t>
        <a:bodyPr/>
        <a:lstStyle/>
        <a:p>
          <a:endParaRPr lang="ru-RU"/>
        </a:p>
      </dgm:t>
    </dgm:pt>
    <dgm:pt modelId="{C72291B4-9AF0-4175-B202-7AAF0F4AA2DE}" type="pres">
      <dgm:prSet presAssocID="{AC3EAB28-77FE-445D-8F1C-7E64E81642E9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A8A3202E-2727-4E13-851E-628CF900A219}" type="pres">
      <dgm:prSet presAssocID="{DD8D38E6-0CA1-41E6-8E8A-39BBB22ED915}" presName="connector2" presStyleLbl="sibTrans2D1" presStyleIdx="1" presStyleCnt="3" custLinFactNeighborX="-16967" custLinFactNeighborY="-6912"/>
      <dgm:spPr/>
      <dgm:t>
        <a:bodyPr/>
        <a:lstStyle/>
        <a:p>
          <a:endParaRPr lang="ru-RU"/>
        </a:p>
      </dgm:t>
    </dgm:pt>
    <dgm:pt modelId="{3F72C40D-E081-49CC-A43F-9537C1392728}" type="pres">
      <dgm:prSet presAssocID="{55C431CF-A283-45D5-82B7-84F0310FC372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7259D9B-6E40-4280-8129-747BBE89BF3A}" type="presOf" srcId="{55C431CF-A283-45D5-82B7-84F0310FC372}" destId="{3F72C40D-E081-49CC-A43F-9537C1392728}" srcOrd="0" destOrd="0" presId="urn:microsoft.com/office/officeart/2005/8/layout/gear1"/>
    <dgm:cxn modelId="{A7E28891-D25E-4349-9150-9E86301DE305}" type="presOf" srcId="{AC3EAB28-77FE-445D-8F1C-7E64E81642E9}" destId="{C72291B4-9AF0-4175-B202-7AAF0F4AA2DE}" srcOrd="0" destOrd="0" presId="urn:microsoft.com/office/officeart/2005/8/layout/gear1"/>
    <dgm:cxn modelId="{270C50D3-8383-45A3-ADE0-CBDFCC9762C8}" type="presOf" srcId="{FCF669E3-3B4D-434C-B150-9FD008C1D111}" destId="{7FCEE406-7CA8-42DC-AA55-6F1D43F303EA}" srcOrd="1" destOrd="0" presId="urn:microsoft.com/office/officeart/2005/8/layout/gear1"/>
    <dgm:cxn modelId="{56DAC4FB-1538-444E-BCFB-6DAC4EE1165C}" srcId="{9408BDEE-2BAE-4F4E-9D08-7282A72B9BB9}" destId="{73207799-1313-4E91-931C-B079BDCCF402}" srcOrd="3" destOrd="0" parTransId="{72B493D8-E820-4F83-9A4F-C86D2D95EFE9}" sibTransId="{6808776E-23B7-4B20-A7D9-A121F4173ED5}"/>
    <dgm:cxn modelId="{D1E78F0F-08D0-498C-8074-BE346F1072ED}" srcId="{9408BDEE-2BAE-4F4E-9D08-7282A72B9BB9}" destId="{C8409F7A-94AC-4923-8711-C7855EA59E85}" srcOrd="2" destOrd="0" parTransId="{62098219-2F45-452C-83F6-DC8C91DC2CF0}" sibTransId="{55C431CF-A283-45D5-82B7-84F0310FC372}"/>
    <dgm:cxn modelId="{102FFF59-4DC4-4275-8744-352BB36C09FA}" type="presOf" srcId="{9408BDEE-2BAE-4F4E-9D08-7282A72B9BB9}" destId="{F40D5A46-CEA1-45DB-A795-888723A06894}" srcOrd="0" destOrd="0" presId="urn:microsoft.com/office/officeart/2005/8/layout/gear1"/>
    <dgm:cxn modelId="{3A7BC96B-6AC4-48EC-8388-7CC41DDB01FD}" srcId="{9408BDEE-2BAE-4F4E-9D08-7282A72B9BB9}" destId="{FCF669E3-3B4D-434C-B150-9FD008C1D111}" srcOrd="1" destOrd="0" parTransId="{15D5F546-645C-4660-9C5F-1C53D98DF235}" sibTransId="{DD8D38E6-0CA1-41E6-8E8A-39BBB22ED915}"/>
    <dgm:cxn modelId="{212080FC-4638-4384-81ED-901EE8A5D0DA}" type="presOf" srcId="{FCF669E3-3B4D-434C-B150-9FD008C1D111}" destId="{17FC5B80-F26F-4563-B0B3-49D73FE579DC}" srcOrd="2" destOrd="0" presId="urn:microsoft.com/office/officeart/2005/8/layout/gear1"/>
    <dgm:cxn modelId="{4D90856A-C558-44D7-A922-2804D464FBE7}" type="presOf" srcId="{C8409F7A-94AC-4923-8711-C7855EA59E85}" destId="{A6BEF514-3952-4962-A719-0301B454AD41}" srcOrd="2" destOrd="0" presId="urn:microsoft.com/office/officeart/2005/8/layout/gear1"/>
    <dgm:cxn modelId="{D2EC5B41-A2CE-4F9A-A085-818D9E66A840}" type="presOf" srcId="{A6FB107C-639B-4CAE-8CD3-F712B5844418}" destId="{044A31D9-4941-49CC-965D-9157FFE05C43}" srcOrd="0" destOrd="0" presId="urn:microsoft.com/office/officeart/2005/8/layout/gear1"/>
    <dgm:cxn modelId="{8A6DEC06-D2D3-4A72-B881-43CC85BF3DF9}" type="presOf" srcId="{DD8D38E6-0CA1-41E6-8E8A-39BBB22ED915}" destId="{A8A3202E-2727-4E13-851E-628CF900A219}" srcOrd="0" destOrd="0" presId="urn:microsoft.com/office/officeart/2005/8/layout/gear1"/>
    <dgm:cxn modelId="{E088210A-7320-480B-9EE3-DFBFD1A8CFA3}" type="presOf" srcId="{C8409F7A-94AC-4923-8711-C7855EA59E85}" destId="{F6C2DC66-18DF-4B7A-BD8D-57539BE67557}" srcOrd="1" destOrd="0" presId="urn:microsoft.com/office/officeart/2005/8/layout/gear1"/>
    <dgm:cxn modelId="{1BDF4E2B-0CD7-4C39-999C-80832319ACF4}" type="presOf" srcId="{A6FB107C-639B-4CAE-8CD3-F712B5844418}" destId="{42A3247A-C420-4141-8509-D755D1FF969C}" srcOrd="2" destOrd="0" presId="urn:microsoft.com/office/officeart/2005/8/layout/gear1"/>
    <dgm:cxn modelId="{4E4A6501-E81B-41A4-8BBA-957A70E9E738}" type="presOf" srcId="{FCF669E3-3B4D-434C-B150-9FD008C1D111}" destId="{A18AAC5C-AADF-4AD3-8D89-13CD9F067636}" srcOrd="0" destOrd="0" presId="urn:microsoft.com/office/officeart/2005/8/layout/gear1"/>
    <dgm:cxn modelId="{4E9BC581-EAD9-4E95-A58A-BAC34F484C61}" type="presOf" srcId="{A6FB107C-639B-4CAE-8CD3-F712B5844418}" destId="{EFC0F6A9-03EA-4238-B62B-BEA43601BC73}" srcOrd="1" destOrd="0" presId="urn:microsoft.com/office/officeart/2005/8/layout/gear1"/>
    <dgm:cxn modelId="{9A77A984-FE31-408C-BB53-77F92F1E1E94}" type="presOf" srcId="{C8409F7A-94AC-4923-8711-C7855EA59E85}" destId="{047B9817-5F77-438B-8451-B4BAA1F8D38B}" srcOrd="0" destOrd="0" presId="urn:microsoft.com/office/officeart/2005/8/layout/gear1"/>
    <dgm:cxn modelId="{0F1604E0-A055-4E68-8B32-827B5353B066}" srcId="{9408BDEE-2BAE-4F4E-9D08-7282A72B9BB9}" destId="{A6FB107C-639B-4CAE-8CD3-F712B5844418}" srcOrd="0" destOrd="0" parTransId="{A09DC801-2C81-42BE-B509-3DAD32C53EC6}" sibTransId="{AC3EAB28-77FE-445D-8F1C-7E64E81642E9}"/>
    <dgm:cxn modelId="{01F52B90-1927-476B-845C-7D4B6A3BABA3}" type="presOf" srcId="{C8409F7A-94AC-4923-8711-C7855EA59E85}" destId="{CED04818-B3AE-4678-B68D-FCC22FC8E2DE}" srcOrd="3" destOrd="0" presId="urn:microsoft.com/office/officeart/2005/8/layout/gear1"/>
    <dgm:cxn modelId="{65D8A98C-6DE0-4084-A602-E1DCDD3793CB}" type="presParOf" srcId="{F40D5A46-CEA1-45DB-A795-888723A06894}" destId="{044A31D9-4941-49CC-965D-9157FFE05C43}" srcOrd="0" destOrd="0" presId="urn:microsoft.com/office/officeart/2005/8/layout/gear1"/>
    <dgm:cxn modelId="{E62C4EA3-CE1A-478E-90CA-14D33DF13383}" type="presParOf" srcId="{F40D5A46-CEA1-45DB-A795-888723A06894}" destId="{EFC0F6A9-03EA-4238-B62B-BEA43601BC73}" srcOrd="1" destOrd="0" presId="urn:microsoft.com/office/officeart/2005/8/layout/gear1"/>
    <dgm:cxn modelId="{2D92AF50-FB93-4B29-98F1-9F106D6FC65A}" type="presParOf" srcId="{F40D5A46-CEA1-45DB-A795-888723A06894}" destId="{42A3247A-C420-4141-8509-D755D1FF969C}" srcOrd="2" destOrd="0" presId="urn:microsoft.com/office/officeart/2005/8/layout/gear1"/>
    <dgm:cxn modelId="{96D800A1-B153-48AF-8A2B-A6807F144D82}" type="presParOf" srcId="{F40D5A46-CEA1-45DB-A795-888723A06894}" destId="{A18AAC5C-AADF-4AD3-8D89-13CD9F067636}" srcOrd="3" destOrd="0" presId="urn:microsoft.com/office/officeart/2005/8/layout/gear1"/>
    <dgm:cxn modelId="{EA52CEDE-3C4D-402B-9442-E7EBB906979F}" type="presParOf" srcId="{F40D5A46-CEA1-45DB-A795-888723A06894}" destId="{7FCEE406-7CA8-42DC-AA55-6F1D43F303EA}" srcOrd="4" destOrd="0" presId="urn:microsoft.com/office/officeart/2005/8/layout/gear1"/>
    <dgm:cxn modelId="{28133438-3455-4052-95B3-22F5291F9848}" type="presParOf" srcId="{F40D5A46-CEA1-45DB-A795-888723A06894}" destId="{17FC5B80-F26F-4563-B0B3-49D73FE579DC}" srcOrd="5" destOrd="0" presId="urn:microsoft.com/office/officeart/2005/8/layout/gear1"/>
    <dgm:cxn modelId="{67B07008-54D4-4765-9FD1-A54998F36B2A}" type="presParOf" srcId="{F40D5A46-CEA1-45DB-A795-888723A06894}" destId="{047B9817-5F77-438B-8451-B4BAA1F8D38B}" srcOrd="6" destOrd="0" presId="urn:microsoft.com/office/officeart/2005/8/layout/gear1"/>
    <dgm:cxn modelId="{084FF46A-9599-42E7-B259-5B67E2C719B6}" type="presParOf" srcId="{F40D5A46-CEA1-45DB-A795-888723A06894}" destId="{F6C2DC66-18DF-4B7A-BD8D-57539BE67557}" srcOrd="7" destOrd="0" presId="urn:microsoft.com/office/officeart/2005/8/layout/gear1"/>
    <dgm:cxn modelId="{E8A79E80-99D7-4A07-9FAC-B4419E2D8FAE}" type="presParOf" srcId="{F40D5A46-CEA1-45DB-A795-888723A06894}" destId="{A6BEF514-3952-4962-A719-0301B454AD41}" srcOrd="8" destOrd="0" presId="urn:microsoft.com/office/officeart/2005/8/layout/gear1"/>
    <dgm:cxn modelId="{0F13ED28-080D-44AA-8F08-A1A2DFADC81E}" type="presParOf" srcId="{F40D5A46-CEA1-45DB-A795-888723A06894}" destId="{CED04818-B3AE-4678-B68D-FCC22FC8E2DE}" srcOrd="9" destOrd="0" presId="urn:microsoft.com/office/officeart/2005/8/layout/gear1"/>
    <dgm:cxn modelId="{959C8672-D860-4ED5-8BA4-A19FF3912BF5}" type="presParOf" srcId="{F40D5A46-CEA1-45DB-A795-888723A06894}" destId="{C72291B4-9AF0-4175-B202-7AAF0F4AA2DE}" srcOrd="10" destOrd="0" presId="urn:microsoft.com/office/officeart/2005/8/layout/gear1"/>
    <dgm:cxn modelId="{35800986-17D0-45AB-9810-4F53DE15C83E}" type="presParOf" srcId="{F40D5A46-CEA1-45DB-A795-888723A06894}" destId="{A8A3202E-2727-4E13-851E-628CF900A219}" srcOrd="11" destOrd="0" presId="urn:microsoft.com/office/officeart/2005/8/layout/gear1"/>
    <dgm:cxn modelId="{C33BFCD9-BFC3-4A10-AFFF-386FD9E4E988}" type="presParOf" srcId="{F40D5A46-CEA1-45DB-A795-888723A06894}" destId="{3F72C40D-E081-49CC-A43F-9537C1392728}" srcOrd="12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1B4D9-271A-4D9F-8FED-697E398FFBAA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0198E9-D670-4ADA-A2D4-B680773ADC72}">
      <dgm:prSet phldrT="[Текст]"/>
      <dgm:spPr/>
      <dgm:t>
        <a:bodyPr/>
        <a:lstStyle/>
        <a:p>
          <a:r>
            <a:rPr lang="ru-RU" dirty="0" smtClean="0"/>
            <a:t>39,3 тыс. руб.</a:t>
          </a:r>
          <a:endParaRPr lang="ru-RU" dirty="0"/>
        </a:p>
      </dgm:t>
    </dgm:pt>
    <dgm:pt modelId="{2C25D9CE-C622-4BB1-83FB-F8431EDF92E5}" type="parTrans" cxnId="{B4339310-D98D-4044-98E3-BE2DDB5F1619}">
      <dgm:prSet/>
      <dgm:spPr/>
      <dgm:t>
        <a:bodyPr/>
        <a:lstStyle/>
        <a:p>
          <a:endParaRPr lang="ru-RU"/>
        </a:p>
      </dgm:t>
    </dgm:pt>
    <dgm:pt modelId="{CBEB5584-3C04-42F6-8FA7-11DC0F4E4ED6}" type="sibTrans" cxnId="{B4339310-D98D-4044-98E3-BE2DDB5F1619}">
      <dgm:prSet/>
      <dgm:spPr/>
      <dgm:t>
        <a:bodyPr/>
        <a:lstStyle/>
        <a:p>
          <a:endParaRPr lang="ru-RU"/>
        </a:p>
      </dgm:t>
    </dgm:pt>
    <dgm:pt modelId="{BB98A4F4-C715-4369-A177-AA9785BB4EEC}">
      <dgm:prSet phldrT="[Текст]" custT="1"/>
      <dgm:spPr/>
      <dgm:t>
        <a:bodyPr/>
        <a:lstStyle/>
        <a:p>
          <a:pPr algn="ctr"/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Выплата ежемесячных доплат к пенсиям муниципальных служащим и лицам, замещающим муниципальные должности</a:t>
          </a:r>
          <a:endParaRPr lang="ru-RU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EFD15A-19EF-460F-8ACB-21A7E18B7FB6}" type="parTrans" cxnId="{575986E7-8703-40FE-B436-0595EFBEAFCB}">
      <dgm:prSet/>
      <dgm:spPr/>
      <dgm:t>
        <a:bodyPr/>
        <a:lstStyle/>
        <a:p>
          <a:endParaRPr lang="ru-RU"/>
        </a:p>
      </dgm:t>
    </dgm:pt>
    <dgm:pt modelId="{D939DA13-75DC-4987-AFD3-076098591E19}" type="sibTrans" cxnId="{575986E7-8703-40FE-B436-0595EFBEAFCB}">
      <dgm:prSet/>
      <dgm:spPr/>
      <dgm:t>
        <a:bodyPr/>
        <a:lstStyle/>
        <a:p>
          <a:endParaRPr lang="ru-RU"/>
        </a:p>
      </dgm:t>
    </dgm:pt>
    <dgm:pt modelId="{AAB3929D-4230-44CE-BA15-738DDC1FBFF1}">
      <dgm:prSet phldrT="[Текст]"/>
      <dgm:spPr/>
      <dgm:t>
        <a:bodyPr/>
        <a:lstStyle/>
        <a:p>
          <a:r>
            <a:rPr lang="ru-RU" dirty="0" smtClean="0"/>
            <a:t>6,2 тыс. руб.</a:t>
          </a:r>
          <a:endParaRPr lang="ru-RU" dirty="0"/>
        </a:p>
      </dgm:t>
    </dgm:pt>
    <dgm:pt modelId="{7618C6B9-B41C-41D0-8D68-8CBC4227E882}" type="parTrans" cxnId="{64932C7C-F42C-4139-A756-0000F5457D2E}">
      <dgm:prSet/>
      <dgm:spPr/>
      <dgm:t>
        <a:bodyPr/>
        <a:lstStyle/>
        <a:p>
          <a:endParaRPr lang="ru-RU"/>
        </a:p>
      </dgm:t>
    </dgm:pt>
    <dgm:pt modelId="{0CECACC7-0498-4E70-86CE-FCE91A4663F9}" type="sibTrans" cxnId="{64932C7C-F42C-4139-A756-0000F5457D2E}">
      <dgm:prSet/>
      <dgm:spPr/>
      <dgm:t>
        <a:bodyPr/>
        <a:lstStyle/>
        <a:p>
          <a:endParaRPr lang="ru-RU"/>
        </a:p>
      </dgm:t>
    </dgm:pt>
    <dgm:pt modelId="{745D6FC4-DACF-4969-99AD-2AA084A36B7D}">
      <dgm:prSet phldrT="[Текст]" custT="1"/>
      <dgm:spPr/>
      <dgm:t>
        <a:bodyPr/>
        <a:lstStyle/>
        <a:p>
          <a:pPr algn="ctr"/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Материальная</a:t>
          </a:r>
          <a:r>
            <a:rPr lang="ru-RU" sz="1200" dirty="0" smtClean="0"/>
            <a:t> </a:t>
          </a:r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помощь населения</a:t>
          </a:r>
          <a:endParaRPr lang="ru-RU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598C5F-277C-405F-BDB1-85637EA887EE}" type="parTrans" cxnId="{D6290598-FDC3-4E2D-AC4A-EA70779CAF1B}">
      <dgm:prSet/>
      <dgm:spPr/>
      <dgm:t>
        <a:bodyPr/>
        <a:lstStyle/>
        <a:p>
          <a:endParaRPr lang="ru-RU"/>
        </a:p>
      </dgm:t>
    </dgm:pt>
    <dgm:pt modelId="{8CF43F74-1124-4909-916E-4E4B919869DB}" type="sibTrans" cxnId="{D6290598-FDC3-4E2D-AC4A-EA70779CAF1B}">
      <dgm:prSet/>
      <dgm:spPr/>
      <dgm:t>
        <a:bodyPr/>
        <a:lstStyle/>
        <a:p>
          <a:endParaRPr lang="ru-RU"/>
        </a:p>
      </dgm:t>
    </dgm:pt>
    <dgm:pt modelId="{23C69B0D-0E5F-45B4-BA20-7869DB07AB60}" type="pres">
      <dgm:prSet presAssocID="{A291B4D9-271A-4D9F-8FED-697E398FFBA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CEE285-18F8-491C-AD2E-5B6CB3A4C806}" type="pres">
      <dgm:prSet presAssocID="{A291B4D9-271A-4D9F-8FED-697E398FFBAA}" presName="cycle" presStyleCnt="0"/>
      <dgm:spPr/>
    </dgm:pt>
    <dgm:pt modelId="{6AA7FA65-232B-4B99-B3B4-13834C907719}" type="pres">
      <dgm:prSet presAssocID="{A291B4D9-271A-4D9F-8FED-697E398FFBAA}" presName="centerShape" presStyleCnt="0"/>
      <dgm:spPr/>
    </dgm:pt>
    <dgm:pt modelId="{50EB65E9-C664-436B-A677-74703C169CEE}" type="pres">
      <dgm:prSet presAssocID="{A291B4D9-271A-4D9F-8FED-697E398FFBAA}" presName="connSite" presStyleLbl="node1" presStyleIdx="0" presStyleCnt="3"/>
      <dgm:spPr/>
    </dgm:pt>
    <dgm:pt modelId="{B9F95D48-D304-43FA-A824-8737F48CF0F7}" type="pres">
      <dgm:prSet presAssocID="{A291B4D9-271A-4D9F-8FED-697E398FFBAA}" presName="visible" presStyleLbl="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9DC4E4B-4DEE-4EDC-9CA1-BB457BD61868}" type="pres">
      <dgm:prSet presAssocID="{2C25D9CE-C622-4BB1-83FB-F8431EDF92E5}" presName="Name25" presStyleLbl="parChTrans1D1" presStyleIdx="0" presStyleCnt="2"/>
      <dgm:spPr/>
      <dgm:t>
        <a:bodyPr/>
        <a:lstStyle/>
        <a:p>
          <a:endParaRPr lang="ru-RU"/>
        </a:p>
      </dgm:t>
    </dgm:pt>
    <dgm:pt modelId="{6483ED7C-F6DE-4567-A274-D4375A02DDBA}" type="pres">
      <dgm:prSet presAssocID="{630198E9-D670-4ADA-A2D4-B680773ADC72}" presName="node" presStyleCnt="0"/>
      <dgm:spPr/>
    </dgm:pt>
    <dgm:pt modelId="{7D37D43A-5B03-457C-8C65-194FABCDC4C4}" type="pres">
      <dgm:prSet presAssocID="{630198E9-D670-4ADA-A2D4-B680773ADC72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09D3F-178F-4493-A435-CEB0BAA11448}" type="pres">
      <dgm:prSet presAssocID="{630198E9-D670-4ADA-A2D4-B680773ADC72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1CCCE-30E3-4E09-A372-5ED1BE5634F5}" type="pres">
      <dgm:prSet presAssocID="{7618C6B9-B41C-41D0-8D68-8CBC4227E882}" presName="Name25" presStyleLbl="parChTrans1D1" presStyleIdx="1" presStyleCnt="2"/>
      <dgm:spPr/>
      <dgm:t>
        <a:bodyPr/>
        <a:lstStyle/>
        <a:p>
          <a:endParaRPr lang="ru-RU"/>
        </a:p>
      </dgm:t>
    </dgm:pt>
    <dgm:pt modelId="{3C02D85F-BFB2-48B4-A7A3-84E288C54378}" type="pres">
      <dgm:prSet presAssocID="{AAB3929D-4230-44CE-BA15-738DDC1FBFF1}" presName="node" presStyleCnt="0"/>
      <dgm:spPr/>
    </dgm:pt>
    <dgm:pt modelId="{3A5D10EA-E730-4E45-9E7C-5727F95B3900}" type="pres">
      <dgm:prSet presAssocID="{AAB3929D-4230-44CE-BA15-738DDC1FBFF1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126C9A-AB27-407A-BD14-1C503C2EEE33}" type="pres">
      <dgm:prSet presAssocID="{AAB3929D-4230-44CE-BA15-738DDC1FBFF1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ED8165-9C7F-4EE8-9367-CBD65D8F725F}" type="presOf" srcId="{7618C6B9-B41C-41D0-8D68-8CBC4227E882}" destId="{BFB1CCCE-30E3-4E09-A372-5ED1BE5634F5}" srcOrd="0" destOrd="0" presId="urn:microsoft.com/office/officeart/2005/8/layout/radial2"/>
    <dgm:cxn modelId="{64932C7C-F42C-4139-A756-0000F5457D2E}" srcId="{A291B4D9-271A-4D9F-8FED-697E398FFBAA}" destId="{AAB3929D-4230-44CE-BA15-738DDC1FBFF1}" srcOrd="1" destOrd="0" parTransId="{7618C6B9-B41C-41D0-8D68-8CBC4227E882}" sibTransId="{0CECACC7-0498-4E70-86CE-FCE91A4663F9}"/>
    <dgm:cxn modelId="{575986E7-8703-40FE-B436-0595EFBEAFCB}" srcId="{630198E9-D670-4ADA-A2D4-B680773ADC72}" destId="{BB98A4F4-C715-4369-A177-AA9785BB4EEC}" srcOrd="0" destOrd="0" parTransId="{6BEFD15A-19EF-460F-8ACB-21A7E18B7FB6}" sibTransId="{D939DA13-75DC-4987-AFD3-076098591E19}"/>
    <dgm:cxn modelId="{429F0F59-686C-4EEB-9A23-0E07C5DEA3D3}" type="presOf" srcId="{2C25D9CE-C622-4BB1-83FB-F8431EDF92E5}" destId="{79DC4E4B-4DEE-4EDC-9CA1-BB457BD61868}" srcOrd="0" destOrd="0" presId="urn:microsoft.com/office/officeart/2005/8/layout/radial2"/>
    <dgm:cxn modelId="{184C8252-106A-4DBE-90AC-D21D033C0D7F}" type="presOf" srcId="{A291B4D9-271A-4D9F-8FED-697E398FFBAA}" destId="{23C69B0D-0E5F-45B4-BA20-7869DB07AB60}" srcOrd="0" destOrd="0" presId="urn:microsoft.com/office/officeart/2005/8/layout/radial2"/>
    <dgm:cxn modelId="{D6290598-FDC3-4E2D-AC4A-EA70779CAF1B}" srcId="{AAB3929D-4230-44CE-BA15-738DDC1FBFF1}" destId="{745D6FC4-DACF-4969-99AD-2AA084A36B7D}" srcOrd="0" destOrd="0" parTransId="{22598C5F-277C-405F-BDB1-85637EA887EE}" sibTransId="{8CF43F74-1124-4909-916E-4E4B919869DB}"/>
    <dgm:cxn modelId="{E418746D-8EB4-4489-BC9C-5C8C21F6090F}" type="presOf" srcId="{630198E9-D670-4ADA-A2D4-B680773ADC72}" destId="{7D37D43A-5B03-457C-8C65-194FABCDC4C4}" srcOrd="0" destOrd="0" presId="urn:microsoft.com/office/officeart/2005/8/layout/radial2"/>
    <dgm:cxn modelId="{B2309A96-4FB1-499F-A588-A40D693BACCA}" type="presOf" srcId="{AAB3929D-4230-44CE-BA15-738DDC1FBFF1}" destId="{3A5D10EA-E730-4E45-9E7C-5727F95B3900}" srcOrd="0" destOrd="0" presId="urn:microsoft.com/office/officeart/2005/8/layout/radial2"/>
    <dgm:cxn modelId="{6FE6CF01-7F84-4A1E-90ED-6CD873E5307F}" type="presOf" srcId="{BB98A4F4-C715-4369-A177-AA9785BB4EEC}" destId="{0F009D3F-178F-4493-A435-CEB0BAA11448}" srcOrd="0" destOrd="0" presId="urn:microsoft.com/office/officeart/2005/8/layout/radial2"/>
    <dgm:cxn modelId="{B4339310-D98D-4044-98E3-BE2DDB5F1619}" srcId="{A291B4D9-271A-4D9F-8FED-697E398FFBAA}" destId="{630198E9-D670-4ADA-A2D4-B680773ADC72}" srcOrd="0" destOrd="0" parTransId="{2C25D9CE-C622-4BB1-83FB-F8431EDF92E5}" sibTransId="{CBEB5584-3C04-42F6-8FA7-11DC0F4E4ED6}"/>
    <dgm:cxn modelId="{14F23765-77BB-426B-8F0E-D1FEB9335AD2}" type="presOf" srcId="{745D6FC4-DACF-4969-99AD-2AA084A36B7D}" destId="{B6126C9A-AB27-407A-BD14-1C503C2EEE33}" srcOrd="0" destOrd="0" presId="urn:microsoft.com/office/officeart/2005/8/layout/radial2"/>
    <dgm:cxn modelId="{EFD5CFAE-C286-4230-9BB8-4AA7C99BD237}" type="presParOf" srcId="{23C69B0D-0E5F-45B4-BA20-7869DB07AB60}" destId="{EACEE285-18F8-491C-AD2E-5B6CB3A4C806}" srcOrd="0" destOrd="0" presId="urn:microsoft.com/office/officeart/2005/8/layout/radial2"/>
    <dgm:cxn modelId="{A7C1726A-4622-4F6D-87C0-87F8152530E8}" type="presParOf" srcId="{EACEE285-18F8-491C-AD2E-5B6CB3A4C806}" destId="{6AA7FA65-232B-4B99-B3B4-13834C907719}" srcOrd="0" destOrd="0" presId="urn:microsoft.com/office/officeart/2005/8/layout/radial2"/>
    <dgm:cxn modelId="{FDD055E9-2DF6-44BB-8EC8-1F75F9A24918}" type="presParOf" srcId="{6AA7FA65-232B-4B99-B3B4-13834C907719}" destId="{50EB65E9-C664-436B-A677-74703C169CEE}" srcOrd="0" destOrd="0" presId="urn:microsoft.com/office/officeart/2005/8/layout/radial2"/>
    <dgm:cxn modelId="{61836EB5-024D-4FB3-95CC-2D5BE20E58C6}" type="presParOf" srcId="{6AA7FA65-232B-4B99-B3B4-13834C907719}" destId="{B9F95D48-D304-43FA-A824-8737F48CF0F7}" srcOrd="1" destOrd="0" presId="urn:microsoft.com/office/officeart/2005/8/layout/radial2"/>
    <dgm:cxn modelId="{723C9D3C-C08E-44ED-AB43-C3655D122B2F}" type="presParOf" srcId="{EACEE285-18F8-491C-AD2E-5B6CB3A4C806}" destId="{79DC4E4B-4DEE-4EDC-9CA1-BB457BD61868}" srcOrd="1" destOrd="0" presId="urn:microsoft.com/office/officeart/2005/8/layout/radial2"/>
    <dgm:cxn modelId="{08FAC77F-61FC-421B-8268-BD271AE18ABD}" type="presParOf" srcId="{EACEE285-18F8-491C-AD2E-5B6CB3A4C806}" destId="{6483ED7C-F6DE-4567-A274-D4375A02DDBA}" srcOrd="2" destOrd="0" presId="urn:microsoft.com/office/officeart/2005/8/layout/radial2"/>
    <dgm:cxn modelId="{85815BD1-402A-48CB-9385-003CF9DF1D46}" type="presParOf" srcId="{6483ED7C-F6DE-4567-A274-D4375A02DDBA}" destId="{7D37D43A-5B03-457C-8C65-194FABCDC4C4}" srcOrd="0" destOrd="0" presId="urn:microsoft.com/office/officeart/2005/8/layout/radial2"/>
    <dgm:cxn modelId="{CC5D816E-9A0D-439B-A51C-E67E96E8E640}" type="presParOf" srcId="{6483ED7C-F6DE-4567-A274-D4375A02DDBA}" destId="{0F009D3F-178F-4493-A435-CEB0BAA11448}" srcOrd="1" destOrd="0" presId="urn:microsoft.com/office/officeart/2005/8/layout/radial2"/>
    <dgm:cxn modelId="{40E3EC0E-1A03-45CC-B21D-46980313B0D2}" type="presParOf" srcId="{EACEE285-18F8-491C-AD2E-5B6CB3A4C806}" destId="{BFB1CCCE-30E3-4E09-A372-5ED1BE5634F5}" srcOrd="3" destOrd="0" presId="urn:microsoft.com/office/officeart/2005/8/layout/radial2"/>
    <dgm:cxn modelId="{BDD2CA8A-5BB6-45DA-ABFF-AE39B9A7B315}" type="presParOf" srcId="{EACEE285-18F8-491C-AD2E-5B6CB3A4C806}" destId="{3C02D85F-BFB2-48B4-A7A3-84E288C54378}" srcOrd="4" destOrd="0" presId="urn:microsoft.com/office/officeart/2005/8/layout/radial2"/>
    <dgm:cxn modelId="{91B6E0FF-34A1-4E4F-B5C4-7E34BEDCAAE8}" type="presParOf" srcId="{3C02D85F-BFB2-48B4-A7A3-84E288C54378}" destId="{3A5D10EA-E730-4E45-9E7C-5727F95B3900}" srcOrd="0" destOrd="0" presId="urn:microsoft.com/office/officeart/2005/8/layout/radial2"/>
    <dgm:cxn modelId="{5641DC8A-CD08-4444-9322-EDEA31DE5775}" type="presParOf" srcId="{3C02D85F-BFB2-48B4-A7A3-84E288C54378}" destId="{B6126C9A-AB27-407A-BD14-1C503C2EEE33}" srcOrd="1" destOrd="0" presId="urn:microsoft.com/office/officeart/2005/8/layout/radial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B9D0E1-FE99-4BD2-8C80-C552D65879C3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A01B07A-0F43-4FB9-8E2E-DE764DE6BA0D}">
      <dgm:prSet phldrT="[Текст]"/>
      <dgm:spPr/>
      <dgm:t>
        <a:bodyPr/>
        <a:lstStyle/>
        <a:p>
          <a:r>
            <a:rPr lang="ru-RU" dirty="0" smtClean="0"/>
            <a:t>5,2 тыс. руб.</a:t>
          </a:r>
          <a:endParaRPr lang="ru-RU" dirty="0"/>
        </a:p>
      </dgm:t>
    </dgm:pt>
    <dgm:pt modelId="{8FD0A986-DD8B-435A-9454-56E4B5CFBF9B}" type="parTrans" cxnId="{36CB19D7-0EF2-4E7B-A0D3-80030B20886B}">
      <dgm:prSet/>
      <dgm:spPr/>
      <dgm:t>
        <a:bodyPr/>
        <a:lstStyle/>
        <a:p>
          <a:endParaRPr lang="ru-RU"/>
        </a:p>
      </dgm:t>
    </dgm:pt>
    <dgm:pt modelId="{9016CCE4-4A9F-49EF-A6F0-FFA4C44E8E9B}" type="sibTrans" cxnId="{36CB19D7-0EF2-4E7B-A0D3-80030B20886B}">
      <dgm:prSet/>
      <dgm:spPr/>
      <dgm:t>
        <a:bodyPr/>
        <a:lstStyle/>
        <a:p>
          <a:endParaRPr lang="ru-RU"/>
        </a:p>
      </dgm:t>
    </dgm:pt>
    <dgm:pt modelId="{EFEBA14C-D341-4AC4-A5DE-3622AE057467}">
      <dgm:prSet phldrT="[Текст]" custT="1"/>
      <dgm:spPr/>
      <dgm:t>
        <a:bodyPr/>
        <a:lstStyle/>
        <a:p>
          <a:pPr algn="ctr"/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Проведение спортивных мероприятий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9EE84E-494A-4B04-81A2-822B35FC5331}" type="parTrans" cxnId="{AEC3539D-CD23-470A-92CE-A739BE781460}">
      <dgm:prSet/>
      <dgm:spPr/>
      <dgm:t>
        <a:bodyPr/>
        <a:lstStyle/>
        <a:p>
          <a:endParaRPr lang="ru-RU"/>
        </a:p>
      </dgm:t>
    </dgm:pt>
    <dgm:pt modelId="{0F3FA2D5-3C87-4566-817D-9C3F97B987BA}" type="sibTrans" cxnId="{AEC3539D-CD23-470A-92CE-A739BE781460}">
      <dgm:prSet/>
      <dgm:spPr/>
      <dgm:t>
        <a:bodyPr/>
        <a:lstStyle/>
        <a:p>
          <a:endParaRPr lang="ru-RU"/>
        </a:p>
      </dgm:t>
    </dgm:pt>
    <dgm:pt modelId="{066FB988-A9F7-46BD-97BA-9996A246086E}">
      <dgm:prSet phldrT="[Текст]" custT="1"/>
      <dgm:spPr/>
      <dgm:t>
        <a:bodyPr/>
        <a:lstStyle/>
        <a:p>
          <a:pPr algn="l"/>
          <a:endParaRPr lang="ru-RU" sz="1400" dirty="0"/>
        </a:p>
      </dgm:t>
    </dgm:pt>
    <dgm:pt modelId="{8D3ECF95-DE20-42E2-A4EE-EFFB7A8D6E67}" type="parTrans" cxnId="{112727C9-65B6-4453-839E-C6B6873C769E}">
      <dgm:prSet/>
      <dgm:spPr/>
      <dgm:t>
        <a:bodyPr/>
        <a:lstStyle/>
        <a:p>
          <a:endParaRPr lang="ru-RU"/>
        </a:p>
      </dgm:t>
    </dgm:pt>
    <dgm:pt modelId="{177D70BC-4300-4665-A991-1827BF84C1C1}" type="sibTrans" cxnId="{112727C9-65B6-4453-839E-C6B6873C769E}">
      <dgm:prSet/>
      <dgm:spPr/>
      <dgm:t>
        <a:bodyPr/>
        <a:lstStyle/>
        <a:p>
          <a:endParaRPr lang="ru-RU"/>
        </a:p>
      </dgm:t>
    </dgm:pt>
    <dgm:pt modelId="{AF2FF393-D09C-43F5-95C0-AEEFFB5EDC5E}">
      <dgm:prSet phldrT="[Текст]" custT="1"/>
      <dgm:spPr/>
      <dgm:t>
        <a:bodyPr/>
        <a:lstStyle/>
        <a:p>
          <a:pPr algn="l"/>
          <a:endParaRPr lang="ru-RU" sz="1400" dirty="0"/>
        </a:p>
      </dgm:t>
    </dgm:pt>
    <dgm:pt modelId="{E6DFFD07-4FDC-4538-AEA4-4249EF0342B5}" type="parTrans" cxnId="{F0471622-735E-46A3-A698-CEFD1DCB4D1F}">
      <dgm:prSet/>
      <dgm:spPr/>
      <dgm:t>
        <a:bodyPr/>
        <a:lstStyle/>
        <a:p>
          <a:endParaRPr lang="ru-RU"/>
        </a:p>
      </dgm:t>
    </dgm:pt>
    <dgm:pt modelId="{877F8A83-A6C2-40EF-BF05-23177355AD6F}" type="sibTrans" cxnId="{F0471622-735E-46A3-A698-CEFD1DCB4D1F}">
      <dgm:prSet/>
      <dgm:spPr/>
      <dgm:t>
        <a:bodyPr/>
        <a:lstStyle/>
        <a:p>
          <a:endParaRPr lang="ru-RU"/>
        </a:p>
      </dgm:t>
    </dgm:pt>
    <dgm:pt modelId="{BD58FB8B-14BF-4308-B33C-46D3B6348F00}" type="pres">
      <dgm:prSet presAssocID="{07B9D0E1-FE99-4BD2-8C80-C552D65879C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87D1E0B-9C50-4CB4-BD0D-3DE0F59CAA96}" type="pres">
      <dgm:prSet presAssocID="{1A01B07A-0F43-4FB9-8E2E-DE764DE6BA0D}" presName="linNode" presStyleCnt="0"/>
      <dgm:spPr/>
    </dgm:pt>
    <dgm:pt modelId="{0C7B09AA-FB3A-4415-9E6B-F2595BEAE03D}" type="pres">
      <dgm:prSet presAssocID="{1A01B07A-0F43-4FB9-8E2E-DE764DE6BA0D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36133-FB08-4E8E-AE72-5D9AF3EE0DE1}" type="pres">
      <dgm:prSet presAssocID="{1A01B07A-0F43-4FB9-8E2E-DE764DE6BA0D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2727C9-65B6-4453-839E-C6B6873C769E}" srcId="{1A01B07A-0F43-4FB9-8E2E-DE764DE6BA0D}" destId="{066FB988-A9F7-46BD-97BA-9996A246086E}" srcOrd="0" destOrd="0" parTransId="{8D3ECF95-DE20-42E2-A4EE-EFFB7A8D6E67}" sibTransId="{177D70BC-4300-4665-A991-1827BF84C1C1}"/>
    <dgm:cxn modelId="{AEC3539D-CD23-470A-92CE-A739BE781460}" srcId="{1A01B07A-0F43-4FB9-8E2E-DE764DE6BA0D}" destId="{EFEBA14C-D341-4AC4-A5DE-3622AE057467}" srcOrd="2" destOrd="0" parTransId="{989EE84E-494A-4B04-81A2-822B35FC5331}" sibTransId="{0F3FA2D5-3C87-4566-817D-9C3F97B987BA}"/>
    <dgm:cxn modelId="{F85860BC-7EC6-46B9-89B3-5FC3E896767C}" type="presOf" srcId="{1A01B07A-0F43-4FB9-8E2E-DE764DE6BA0D}" destId="{0C7B09AA-FB3A-4415-9E6B-F2595BEAE03D}" srcOrd="0" destOrd="0" presId="urn:microsoft.com/office/officeart/2005/8/layout/vList6"/>
    <dgm:cxn modelId="{AC262FD9-291E-42DC-86BF-BB50D168FCFC}" type="presOf" srcId="{07B9D0E1-FE99-4BD2-8C80-C552D65879C3}" destId="{BD58FB8B-14BF-4308-B33C-46D3B6348F00}" srcOrd="0" destOrd="0" presId="urn:microsoft.com/office/officeart/2005/8/layout/vList6"/>
    <dgm:cxn modelId="{36CB19D7-0EF2-4E7B-A0D3-80030B20886B}" srcId="{07B9D0E1-FE99-4BD2-8C80-C552D65879C3}" destId="{1A01B07A-0F43-4FB9-8E2E-DE764DE6BA0D}" srcOrd="0" destOrd="0" parTransId="{8FD0A986-DD8B-435A-9454-56E4B5CFBF9B}" sibTransId="{9016CCE4-4A9F-49EF-A6F0-FFA4C44E8E9B}"/>
    <dgm:cxn modelId="{33703A35-F020-4806-ADE4-AC4C832B4E24}" type="presOf" srcId="{AF2FF393-D09C-43F5-95C0-AEEFFB5EDC5E}" destId="{17136133-FB08-4E8E-AE72-5D9AF3EE0DE1}" srcOrd="0" destOrd="1" presId="urn:microsoft.com/office/officeart/2005/8/layout/vList6"/>
    <dgm:cxn modelId="{C1C9D8A8-6D0F-44A1-B331-3AEAD9A8B68F}" type="presOf" srcId="{EFEBA14C-D341-4AC4-A5DE-3622AE057467}" destId="{17136133-FB08-4E8E-AE72-5D9AF3EE0DE1}" srcOrd="0" destOrd="2" presId="urn:microsoft.com/office/officeart/2005/8/layout/vList6"/>
    <dgm:cxn modelId="{F0471622-735E-46A3-A698-CEFD1DCB4D1F}" srcId="{1A01B07A-0F43-4FB9-8E2E-DE764DE6BA0D}" destId="{AF2FF393-D09C-43F5-95C0-AEEFFB5EDC5E}" srcOrd="1" destOrd="0" parTransId="{E6DFFD07-4FDC-4538-AEA4-4249EF0342B5}" sibTransId="{877F8A83-A6C2-40EF-BF05-23177355AD6F}"/>
    <dgm:cxn modelId="{CBC95610-DCEA-4ABE-9399-FA2407560F11}" type="presOf" srcId="{066FB988-A9F7-46BD-97BA-9996A246086E}" destId="{17136133-FB08-4E8E-AE72-5D9AF3EE0DE1}" srcOrd="0" destOrd="0" presId="urn:microsoft.com/office/officeart/2005/8/layout/vList6"/>
    <dgm:cxn modelId="{A8CD2BC0-BE6C-4CD4-844D-7D2403ED5386}" type="presParOf" srcId="{BD58FB8B-14BF-4308-B33C-46D3B6348F00}" destId="{F87D1E0B-9C50-4CB4-BD0D-3DE0F59CAA96}" srcOrd="0" destOrd="0" presId="urn:microsoft.com/office/officeart/2005/8/layout/vList6"/>
    <dgm:cxn modelId="{7D55C0A3-BB0C-4BEE-B6E3-9504E78C2E3A}" type="presParOf" srcId="{F87D1E0B-9C50-4CB4-BD0D-3DE0F59CAA96}" destId="{0C7B09AA-FB3A-4415-9E6B-F2595BEAE03D}" srcOrd="0" destOrd="0" presId="urn:microsoft.com/office/officeart/2005/8/layout/vList6"/>
    <dgm:cxn modelId="{81E1DEF7-EFA2-448F-8A50-EEFE13C2755F}" type="presParOf" srcId="{F87D1E0B-9C50-4CB4-BD0D-3DE0F59CAA96}" destId="{17136133-FB08-4E8E-AE72-5D9AF3EE0DE1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0.41915</cdr:x>
      <cdr:y>0.30446</cdr:y>
    </cdr:from>
    <cdr:to>
      <cdr:x>0.6176</cdr:x>
      <cdr:y>0.51708</cdr:y>
    </cdr:to>
    <cdr:sp macro="" textlink="">
      <cdr:nvSpPr>
        <cdr:cNvPr id="3" name="Стрелка влево 2"/>
        <cdr:cNvSpPr/>
      </cdr:nvSpPr>
      <cdr:spPr>
        <a:xfrm xmlns:a="http://schemas.openxmlformats.org/drawingml/2006/main" rot="-1320000">
          <a:off x="3022370" y="1063884"/>
          <a:ext cx="1430963" cy="742961"/>
        </a:xfrm>
        <a:prstGeom xmlns:a="http://schemas.openxmlformats.org/drawingml/2006/main" prst="leftArrow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ysClr val="windowText" lastClr="000000"/>
              </a:solidFill>
            </a:rPr>
            <a:t>6,5 </a:t>
          </a:r>
          <a:r>
            <a:rPr lang="ru-RU" sz="1200" b="1" dirty="0">
              <a:solidFill>
                <a:sysClr val="windowText" lastClr="000000"/>
              </a:solidFill>
            </a:rPr>
            <a:t>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3341" y="2331077"/>
            <a:ext cx="7020653" cy="273032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Отчет об исполнении бюджета Ивановского сельского поселения Сальского района за 2016 год</a:t>
            </a:r>
            <a:endParaRPr lang="en-US" sz="40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30618" y="414849"/>
            <a:ext cx="6872470" cy="1169254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Администрация Ивановского  сельского поселения Сальского района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100812" y="1460259"/>
            <a:ext cx="5637010" cy="882119"/>
          </a:xfrm>
        </p:spPr>
        <p:txBody>
          <a:bodyPr/>
          <a:lstStyle/>
          <a:p>
            <a:pPr algn="ctr"/>
            <a:r>
              <a:rPr lang="ru-RU" b="1" dirty="0" smtClean="0"/>
              <a:t>Динамика расходов Ивановского сельского поселения в 2015-2016 гг.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94560" y="219273"/>
            <a:ext cx="6751961" cy="90413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961775010"/>
              </p:ext>
            </p:extLst>
          </p:nvPr>
        </p:nvGraphicFramePr>
        <p:xfrm>
          <a:off x="679268" y="2403566"/>
          <a:ext cx="7615646" cy="3905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1874" y="2168435"/>
            <a:ext cx="1306286" cy="2351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29245" y="402154"/>
            <a:ext cx="6621332" cy="98251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30584" y="3004456"/>
            <a:ext cx="2847702" cy="1227909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Программные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расходы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766" y="2059579"/>
            <a:ext cx="1772194" cy="918754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Доступная</a:t>
            </a:r>
            <a:r>
              <a:rPr lang="ru-RU" sz="1400" b="1" dirty="0" smtClean="0">
                <a:solidFill>
                  <a:schemeClr val="tx1"/>
                </a:solidFill>
              </a:rPr>
              <a:t> среда 35,0 тыс.руб.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8161" y="3243942"/>
            <a:ext cx="1942012" cy="1227909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финансами и создание условий для эффективного управления муниципальными финансами 4,5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5247" y="4833256"/>
            <a:ext cx="1942012" cy="135853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 408,6 тыс.руб.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87338" y="5011782"/>
            <a:ext cx="1942012" cy="1227909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общественного порядка и противодействие преступности 1 ,0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00057" y="4537163"/>
            <a:ext cx="2629988" cy="185057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населения и территории от чрезвычайных ситуаций, обеспечение пожарной безопасности и безопасности людей на водных объектах 153,8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76011" y="3213463"/>
            <a:ext cx="1663338" cy="110163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культуры 1786,8                             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40880" y="1854926"/>
            <a:ext cx="1737360" cy="1149530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физической  культуры и спорта 5,2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81451" y="1563186"/>
            <a:ext cx="1746070" cy="103632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транспортной системы                    577,8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43199" y="1554480"/>
            <a:ext cx="1767841" cy="90133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Муниципальная политика                    2,5 тыс. руб..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15" idx="2"/>
          </p:cNvCxnSpPr>
          <p:nvPr/>
        </p:nvCxnSpPr>
        <p:spPr>
          <a:xfrm>
            <a:off x="3627120" y="2455817"/>
            <a:ext cx="409303" cy="535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577840" y="2612571"/>
            <a:ext cx="195943" cy="352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</p:cNvCxnSpPr>
          <p:nvPr/>
        </p:nvCxnSpPr>
        <p:spPr>
          <a:xfrm flipV="1">
            <a:off x="5878286" y="2952206"/>
            <a:ext cx="1227908" cy="666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852160" y="3997234"/>
            <a:ext cx="1436914" cy="1567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0" idx="0"/>
          </p:cNvCxnSpPr>
          <p:nvPr/>
        </p:nvCxnSpPr>
        <p:spPr>
          <a:xfrm>
            <a:off x="4153989" y="4245429"/>
            <a:ext cx="4355" cy="766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77840" y="4245428"/>
            <a:ext cx="313509" cy="470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2338251" y="4180114"/>
            <a:ext cx="731520" cy="653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6" idx="1"/>
          </p:cNvCxnSpPr>
          <p:nvPr/>
        </p:nvCxnSpPr>
        <p:spPr>
          <a:xfrm flipV="1">
            <a:off x="2468880" y="3618411"/>
            <a:ext cx="561704" cy="5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3"/>
          </p:cNvCxnSpPr>
          <p:nvPr/>
        </p:nvCxnSpPr>
        <p:spPr>
          <a:xfrm>
            <a:off x="2346960" y="2518956"/>
            <a:ext cx="762000" cy="524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55371" y="271524"/>
            <a:ext cx="6792686" cy="969447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4948" y="1486041"/>
            <a:ext cx="49116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НА ОБЩЕГОСУДАРСТВЕННЫЕ ВОПРОСЫ 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4311,4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тыс. руб.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9131" y="1371600"/>
            <a:ext cx="2995417" cy="177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7745106"/>
              </p:ext>
            </p:extLst>
          </p:nvPr>
        </p:nvGraphicFramePr>
        <p:xfrm>
          <a:off x="363039" y="3356021"/>
          <a:ext cx="7848872" cy="2345790"/>
        </p:xfrm>
        <a:graphic>
          <a:graphicData uri="http://schemas.openxmlformats.org/drawingml/2006/table">
            <a:tbl>
              <a:tblPr/>
              <a:tblGrid>
                <a:gridCol w="5119150"/>
                <a:gridCol w="2729722"/>
              </a:tblGrid>
              <a:tr h="236791"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(тыс. руб.)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9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высшего должностного лица муниципального образования (Главы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Ивановского сельского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3 313,8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329974" y="2431777"/>
            <a:ext cx="5256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На оплату расходов по всем общегосударственным </a:t>
            </a:r>
          </a:p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вопросам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Ивановского сельского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поселения: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037807" y="467467"/>
            <a:ext cx="6895652" cy="969447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9853" y="2455816"/>
            <a:ext cx="51728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Расходы на дорожное хозяйство (дорожные фонды) в 2016 году составили 577,8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тыс. руб.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" descr="f229b4265517c2ad17ea992c9ab1485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973" y="2444070"/>
            <a:ext cx="3048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7942" y="4140925"/>
            <a:ext cx="3540035" cy="220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71170" y="271525"/>
            <a:ext cx="7175351" cy="98251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12125" y="1397725"/>
            <a:ext cx="5630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Расходы на жилищно-коммунальное хозяйство составили 408,6 тыс. 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582095507"/>
              </p:ext>
            </p:extLst>
          </p:nvPr>
        </p:nvGraphicFramePr>
        <p:xfrm>
          <a:off x="361405" y="214158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155" y="2116182"/>
            <a:ext cx="3130730" cy="198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03120" y="310713"/>
            <a:ext cx="6843400" cy="89107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8252" y="1412855"/>
            <a:ext cx="623098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на культуру, кинематографию в 2016 году составили  1786,8 тыс.руб.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13953" y="2268130"/>
            <a:ext cx="3775167" cy="1428658"/>
          </a:xfrm>
          <a:prstGeom prst="plaqu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  <a:tileRect/>
          </a:gradFill>
          <a:ln>
            <a:solidFill>
              <a:srgbClr val="9900CC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Финансовое обеспечение выполнения муниципального задания МБУК </a:t>
            </a:r>
            <a:r>
              <a:rPr lang="ru-RU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Сальского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 «Сельский дом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культуры»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Ивановского сельского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поселения –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1466,7 тыс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</a:t>
            </a:r>
          </a:p>
        </p:txBody>
      </p:sp>
      <p:sp>
        <p:nvSpPr>
          <p:cNvPr id="9" name="Табличка 8"/>
          <p:cNvSpPr/>
          <p:nvPr/>
        </p:nvSpPr>
        <p:spPr>
          <a:xfrm>
            <a:off x="5094515" y="3532779"/>
            <a:ext cx="3614239" cy="1511300"/>
          </a:xfrm>
          <a:prstGeom prst="plaqu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  <a:tileRect/>
          </a:gradFill>
          <a:ln>
            <a:solidFill>
              <a:srgbClr val="9900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Финансовое обеспечение выполнения муниципального задания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МБУК </a:t>
            </a:r>
            <a:r>
              <a:rPr lang="ru-RU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Сальского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 «Ивановская поселенческая библиотека» 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320,1 тыс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9360" y="2146372"/>
            <a:ext cx="1974671" cy="131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2026" y="5185954"/>
            <a:ext cx="2552282" cy="142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090057" y="297650"/>
            <a:ext cx="6714309" cy="943321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92355" y="1702917"/>
            <a:ext cx="6888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Ивановского сельского поселения в 2016 году 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социальную политику составили 45,5 тыс. 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258793545"/>
              </p:ext>
            </p:extLst>
          </p:nvPr>
        </p:nvGraphicFramePr>
        <p:xfrm>
          <a:off x="653144" y="2428966"/>
          <a:ext cx="787690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84233" y="219273"/>
            <a:ext cx="7175351" cy="90413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08514" y="1376346"/>
            <a:ext cx="5708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на физическую культуру и спорт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составили 5,2 тыс. 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022280666"/>
              </p:ext>
            </p:extLst>
          </p:nvPr>
        </p:nvGraphicFramePr>
        <p:xfrm>
          <a:off x="243840" y="22199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8732" y="2438400"/>
            <a:ext cx="2782389" cy="376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642" y="1571222"/>
            <a:ext cx="7740204" cy="1056068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Основные параметры исполнения бюджета в 2015-2016 годах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263462" y="551216"/>
            <a:ext cx="6400800" cy="929855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Администрация Ивановского сельского поселения Сальского района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54949643"/>
              </p:ext>
            </p:extLst>
          </p:nvPr>
        </p:nvGraphicFramePr>
        <p:xfrm>
          <a:off x="334851" y="2743199"/>
          <a:ext cx="5653205" cy="2176530"/>
        </p:xfrm>
        <a:graphic>
          <a:graphicData uri="http://schemas.openxmlformats.org/drawingml/2006/table">
            <a:tbl>
              <a:tblPr/>
              <a:tblGrid>
                <a:gridCol w="1544844"/>
                <a:gridCol w="1738648"/>
                <a:gridCol w="2369713"/>
              </a:tblGrid>
              <a:tr h="435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onstantia"/>
                          <a:ea typeface="Constantia"/>
                          <a:cs typeface="Times New Roman"/>
                        </a:rPr>
                        <a:t>2015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onstantia"/>
                          <a:ea typeface="Constantia"/>
                          <a:cs typeface="Times New Roman"/>
                        </a:rPr>
                        <a:t>2016</a:t>
                      </a:r>
                      <a:endParaRPr lang="ru-RU" sz="1100" b="1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onstantia"/>
                          <a:ea typeface="Constantia"/>
                          <a:cs typeface="Times New Roman"/>
                        </a:rPr>
                        <a:t>Доходы</a:t>
                      </a:r>
                      <a:endParaRPr lang="ru-RU" sz="11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onstantia"/>
                          <a:ea typeface="Constantia"/>
                          <a:cs typeface="Times New Roman"/>
                        </a:rPr>
                        <a:t>7943,2</a:t>
                      </a:r>
                      <a:endParaRPr lang="ru-RU" sz="16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7572,0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onstantia"/>
                          <a:ea typeface="Constantia"/>
                          <a:cs typeface="Times New Roman"/>
                        </a:rPr>
                        <a:t>Расходы</a:t>
                      </a:r>
                      <a:endParaRPr lang="ru-RU" sz="11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onstantia"/>
                          <a:ea typeface="Constantia"/>
                          <a:cs typeface="Times New Roman"/>
                        </a:rPr>
                        <a:t>7983,1</a:t>
                      </a:r>
                      <a:endParaRPr lang="ru-RU" sz="16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7463,9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onstantia"/>
                          <a:ea typeface="Constantia"/>
                          <a:cs typeface="Times New Roman"/>
                        </a:rPr>
                        <a:t>-Дефицит/</a:t>
                      </a:r>
                      <a:endParaRPr lang="ru-RU" sz="1100" dirty="0">
                        <a:latin typeface="Constantia"/>
                        <a:ea typeface="Constantia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onstantia"/>
                          <a:ea typeface="Constantia"/>
                          <a:cs typeface="Times New Roman"/>
                        </a:rPr>
                        <a:t>+</a:t>
                      </a:r>
                      <a:r>
                        <a:rPr lang="ru-RU" sz="1800" b="1" dirty="0" err="1">
                          <a:latin typeface="Constantia"/>
                          <a:ea typeface="Constantia"/>
                          <a:cs typeface="Times New Roman"/>
                        </a:rPr>
                        <a:t>Профицит</a:t>
                      </a:r>
                      <a:endParaRPr lang="ru-RU" sz="11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-39,9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onstantia"/>
                          <a:cs typeface="Times New Roman"/>
                        </a:rPr>
                        <a:t>+</a:t>
                      </a: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108,1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3035614039"/>
              </p:ext>
            </p:extLst>
          </p:nvPr>
        </p:nvGraphicFramePr>
        <p:xfrm>
          <a:off x="5409127" y="4198511"/>
          <a:ext cx="3451538" cy="220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490471" y="530757"/>
            <a:ext cx="6434587" cy="1066223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Администрация Ивановского сельского поселения  Сальского района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0615" y="1867437"/>
            <a:ext cx="6645498" cy="78561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Доходы 7572,0 тыс. руб.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777284" y="2678807"/>
            <a:ext cx="759853" cy="6825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604717" y="2689539"/>
            <a:ext cx="697604" cy="67184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3944" y="3410755"/>
            <a:ext cx="3208986" cy="12900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Налоговые и неналоговые (собственные)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9070" y="5160135"/>
            <a:ext cx="3208986" cy="12900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Безвозмездные поступления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749380" y="4662153"/>
            <a:ext cx="759853" cy="50227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15944" y="3369972"/>
            <a:ext cx="3425780" cy="1202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4414,2 </a:t>
            </a: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тыс. руб.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654086" y="4567708"/>
            <a:ext cx="697604" cy="67184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16828" y="5196626"/>
            <a:ext cx="3425780" cy="1202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3157,8 тыс. руб.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7585" y="1770636"/>
            <a:ext cx="7159580" cy="908170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Динамика изменений доходов бюджета в 2015-2016 годах</a:t>
            </a:r>
            <a:endParaRPr lang="ru-RU" sz="2400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3"/>
          </p:nvPr>
        </p:nvSpPr>
        <p:spPr>
          <a:xfrm>
            <a:off x="2263462" y="551216"/>
            <a:ext cx="6400800" cy="929855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Администрация Ивановского сельского поселения Сальского района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1587827178"/>
              </p:ext>
            </p:extLst>
          </p:nvPr>
        </p:nvGraphicFramePr>
        <p:xfrm>
          <a:off x="1094704" y="2923504"/>
          <a:ext cx="7302321" cy="3528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469524" y="744399"/>
            <a:ext cx="6404020" cy="74955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Администрация Ивановского сельского поселения</a:t>
            </a:r>
          </a:p>
          <a:p>
            <a:pPr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Сальского</a:t>
            </a:r>
            <a:r>
              <a:rPr lang="ru-RU" sz="9600" dirty="0" smtClean="0">
                <a:solidFill>
                  <a:schemeClr val="tx1"/>
                </a:solidFill>
              </a:rPr>
              <a:t> района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2902" y="3284112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4414,2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93950" y="1891048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Акцизы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661,6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94986" y="1927537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НДФЛ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937,8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52693" y="3998890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ЕСХН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460,5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30074" y="4975538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Земельный налог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1820,1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1391" y="3852929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имущество физических лиц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210,7 тыс. руб.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245476" y="2820473"/>
            <a:ext cx="386366" cy="360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43977" y="2884868"/>
            <a:ext cx="386367" cy="309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0" idx="3"/>
          </p:cNvCxnSpPr>
          <p:nvPr/>
        </p:nvCxnSpPr>
        <p:spPr>
          <a:xfrm flipV="1">
            <a:off x="3002924" y="4172755"/>
            <a:ext cx="513008" cy="124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  <a:endCxn id="5" idx="2"/>
          </p:cNvCxnSpPr>
          <p:nvPr/>
        </p:nvCxnSpPr>
        <p:spPr>
          <a:xfrm flipH="1" flipV="1">
            <a:off x="4713669" y="4172754"/>
            <a:ext cx="17172" cy="802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3"/>
          </p:cNvCxnSpPr>
          <p:nvPr/>
        </p:nvCxnSpPr>
        <p:spPr>
          <a:xfrm>
            <a:off x="6014435" y="3728433"/>
            <a:ext cx="321971" cy="23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266681" y="293638"/>
            <a:ext cx="6568225" cy="92985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Администрация Ивановского сельского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поселения </a:t>
            </a:r>
            <a:r>
              <a:rPr lang="ru-RU" sz="2400" dirty="0" err="1" smtClean="0">
                <a:solidFill>
                  <a:schemeClr val="tx1"/>
                </a:solidFill>
              </a:rPr>
              <a:t>Сальского</a:t>
            </a:r>
            <a:r>
              <a:rPr lang="ru-RU" sz="2400" dirty="0" smtClean="0">
                <a:solidFill>
                  <a:schemeClr val="tx1"/>
                </a:solidFill>
              </a:rPr>
              <a:t> района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3765562112"/>
              </p:ext>
            </p:extLst>
          </p:nvPr>
        </p:nvGraphicFramePr>
        <p:xfrm>
          <a:off x="953036" y="2395470"/>
          <a:ext cx="7418231" cy="399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862885" y="1283165"/>
            <a:ext cx="7753081" cy="7903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изменений налоговых доходов бюджета в 2015-2016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годах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67437" y="183028"/>
            <a:ext cx="7031865" cy="976071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347" y="1223087"/>
            <a:ext cx="78982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</a:rPr>
              <a:t>Неналоговые доходы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</a:rPr>
              <a:t>284,4 тыс. руб.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9701" y="2421228"/>
            <a:ext cx="2343955" cy="130076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 от использования имущества      282,4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31026" y="2451652"/>
            <a:ext cx="2637183" cy="129871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Штрафы, санкции, возмещение ущерба             2,0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тыс. руб.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57738" y="234544"/>
            <a:ext cx="7175351" cy="1053344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3155322" y="1519707"/>
            <a:ext cx="3000779" cy="128788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 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3157,8 </a:t>
            </a:r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426558" y="2805448"/>
            <a:ext cx="1955442" cy="95518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Субвенции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175,0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51644" y="2790422"/>
            <a:ext cx="2719590" cy="10861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Дотации бюджетам сельских поселений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2689,5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515413" y="4243588"/>
            <a:ext cx="2719590" cy="130720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Прочие межбюджетные трансферты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290,4 </a:t>
            </a:r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88285" y="3902299"/>
            <a:ext cx="3316311" cy="173864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Возврат остатков субсидий, субвенций и иных МБТ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2,9 </a:t>
            </a:r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3580328" y="2781837"/>
            <a:ext cx="553790" cy="1532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151549" y="2781837"/>
            <a:ext cx="746975" cy="109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" idx="6"/>
          </p:cNvCxnSpPr>
          <p:nvPr/>
        </p:nvCxnSpPr>
        <p:spPr>
          <a:xfrm>
            <a:off x="6156101" y="2163651"/>
            <a:ext cx="862885" cy="682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2756079" y="2524259"/>
            <a:ext cx="579550" cy="334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52282" y="1575249"/>
            <a:ext cx="6557013" cy="882119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Расходы 7463,9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>тыс. руб.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50771" y="311817"/>
            <a:ext cx="6795197" cy="988949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65915" y="2717075"/>
            <a:ext cx="2150772" cy="888274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39,9 %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06540" y="4374830"/>
            <a:ext cx="2150772" cy="90152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60,1 %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31620" y="4414388"/>
            <a:ext cx="4198511" cy="916546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Непрограммные</a:t>
            </a:r>
            <a:r>
              <a:rPr lang="ru-RU" sz="2400" dirty="0" smtClean="0">
                <a:solidFill>
                  <a:schemeClr val="tx1"/>
                </a:solidFill>
              </a:rPr>
              <a:t> расходы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4488,7 </a:t>
            </a:r>
            <a:r>
              <a:rPr lang="ru-RU" sz="2400" dirty="0" smtClean="0">
                <a:solidFill>
                  <a:schemeClr val="tx1"/>
                </a:solidFill>
              </a:rPr>
              <a:t>тыс. руб.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7251" y="2790422"/>
            <a:ext cx="4138412" cy="90152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Программные расходы  2975,2 тыс. руб.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867990" y="3616756"/>
            <a:ext cx="450760" cy="721217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204919" y="3771548"/>
            <a:ext cx="450760" cy="669823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891</TotalTime>
  <Words>660</Words>
  <Application>Microsoft Office PowerPoint</Application>
  <PresentationFormat>Экран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Slipstream</vt:lpstr>
      <vt:lpstr>Администрация Ивановского  сельского поселения Сальского района</vt:lpstr>
      <vt:lpstr>Основные параметры исполнения бюджета в 2015-2016 годах</vt:lpstr>
      <vt:lpstr>Администрация Ивановского сельского поселения  Сальского района</vt:lpstr>
      <vt:lpstr>Динамика изменений доходов бюджета в 2015-2016 годах</vt:lpstr>
      <vt:lpstr>Слайд 5</vt:lpstr>
      <vt:lpstr>Слайд 6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User</cp:lastModifiedBy>
  <cp:revision>157</cp:revision>
  <dcterms:created xsi:type="dcterms:W3CDTF">2014-09-16T21:39:42Z</dcterms:created>
  <dcterms:modified xsi:type="dcterms:W3CDTF">2017-06-23T06:20:38Z</dcterms:modified>
</cp:coreProperties>
</file>