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  <p:sldId id="269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BF179B"/>
    <a:srgbClr val="86507E"/>
    <a:srgbClr val="E1C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97884" autoAdjust="0"/>
  </p:normalViewPr>
  <p:slideViewPr>
    <p:cSldViewPr snapToGrid="0">
      <p:cViewPr>
        <p:scale>
          <a:sx n="80" d="100"/>
          <a:sy n="80" d="100"/>
        </p:scale>
        <p:origin x="-9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8BDEE-2BAE-4F4E-9D08-7282A72B9BB9}" type="doc">
      <dgm:prSet loTypeId="urn:microsoft.com/office/officeart/2005/8/layout/gear1" loCatId="process" qsTypeId="urn:microsoft.com/office/officeart/2005/8/quickstyle/3d2" qsCatId="3D" csTypeId="urn:microsoft.com/office/officeart/2005/8/colors/colorful2" csCatId="colorful" phldr="1"/>
      <dgm:spPr/>
    </dgm:pt>
    <dgm:pt modelId="{A6FB107C-639B-4CAE-8CD3-F712B584441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Благоустройство 367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,2 </a:t>
          </a:r>
          <a:r>
            <a:rPr lang="ru-RU" dirty="0" smtClean="0">
              <a:solidFill>
                <a:schemeClr val="tx1"/>
              </a:solidFill>
            </a:rPr>
            <a:t>т.р.</a:t>
          </a:r>
          <a:endParaRPr lang="ru-RU" dirty="0">
            <a:solidFill>
              <a:schemeClr val="tx1"/>
            </a:solidFill>
          </a:endParaRPr>
        </a:p>
      </dgm:t>
    </dgm:pt>
    <dgm:pt modelId="{A09DC801-2C81-42BE-B509-3DAD32C53EC6}" type="parTrans" cxnId="{0F1604E0-A055-4E68-8B32-827B5353B066}">
      <dgm:prSet/>
      <dgm:spPr/>
      <dgm:t>
        <a:bodyPr/>
        <a:lstStyle/>
        <a:p>
          <a:endParaRPr lang="ru-RU"/>
        </a:p>
      </dgm:t>
    </dgm:pt>
    <dgm:pt modelId="{AC3EAB28-77FE-445D-8F1C-7E64E81642E9}" type="sibTrans" cxnId="{0F1604E0-A055-4E68-8B32-827B5353B066}">
      <dgm:prSet/>
      <dgm:spPr/>
      <dgm:t>
        <a:bodyPr/>
        <a:lstStyle/>
        <a:p>
          <a:endParaRPr lang="ru-RU"/>
        </a:p>
      </dgm:t>
    </dgm:pt>
    <dgm:pt modelId="{FCF669E3-3B4D-434C-B150-9FD008C1D11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Коммунальное хозяйство 0,0 т.р.</a:t>
          </a:r>
          <a:endParaRPr lang="ru-RU" dirty="0">
            <a:solidFill>
              <a:schemeClr val="tx1"/>
            </a:solidFill>
          </a:endParaRPr>
        </a:p>
      </dgm:t>
    </dgm:pt>
    <dgm:pt modelId="{15D5F546-645C-4660-9C5F-1C53D98DF235}" type="parTrans" cxnId="{3A7BC96B-6AC4-48EC-8388-7CC41DDB01FD}">
      <dgm:prSet/>
      <dgm:spPr/>
      <dgm:t>
        <a:bodyPr/>
        <a:lstStyle/>
        <a:p>
          <a:endParaRPr lang="ru-RU"/>
        </a:p>
      </dgm:t>
    </dgm:pt>
    <dgm:pt modelId="{DD8D38E6-0CA1-41E6-8E8A-39BBB22ED915}" type="sibTrans" cxnId="{3A7BC96B-6AC4-48EC-8388-7CC41DDB01FD}">
      <dgm:prSet/>
      <dgm:spPr/>
      <dgm:t>
        <a:bodyPr/>
        <a:lstStyle/>
        <a:p>
          <a:endParaRPr lang="ru-RU"/>
        </a:p>
      </dgm:t>
    </dgm:pt>
    <dgm:pt modelId="{C8409F7A-94AC-4923-8711-C7855EA59E85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62098219-2F45-452C-83F6-DC8C91DC2CF0}" type="parTrans" cxnId="{D1E78F0F-08D0-498C-8074-BE346F1072ED}">
      <dgm:prSet/>
      <dgm:spPr/>
      <dgm:t>
        <a:bodyPr/>
        <a:lstStyle/>
        <a:p>
          <a:endParaRPr lang="ru-RU"/>
        </a:p>
      </dgm:t>
    </dgm:pt>
    <dgm:pt modelId="{55C431CF-A283-45D5-82B7-84F0310FC372}" type="sibTrans" cxnId="{D1E78F0F-08D0-498C-8074-BE346F1072ED}">
      <dgm:prSet/>
      <dgm:spPr/>
      <dgm:t>
        <a:bodyPr/>
        <a:lstStyle/>
        <a:p>
          <a:endParaRPr lang="ru-RU"/>
        </a:p>
      </dgm:t>
    </dgm:pt>
    <dgm:pt modelId="{73207799-1313-4E91-931C-B079BDCCF402}">
      <dgm:prSet/>
      <dgm:spPr/>
      <dgm:t>
        <a:bodyPr/>
        <a:lstStyle/>
        <a:p>
          <a:endParaRPr lang="ru-RU"/>
        </a:p>
      </dgm:t>
    </dgm:pt>
    <dgm:pt modelId="{72B493D8-E820-4F83-9A4F-C86D2D95EFE9}" type="parTrans" cxnId="{56DAC4FB-1538-444E-BCFB-6DAC4EE1165C}">
      <dgm:prSet/>
      <dgm:spPr/>
      <dgm:t>
        <a:bodyPr/>
        <a:lstStyle/>
        <a:p>
          <a:endParaRPr lang="ru-RU"/>
        </a:p>
      </dgm:t>
    </dgm:pt>
    <dgm:pt modelId="{6808776E-23B7-4B20-A7D9-A121F4173ED5}" type="sibTrans" cxnId="{56DAC4FB-1538-444E-BCFB-6DAC4EE1165C}">
      <dgm:prSet/>
      <dgm:spPr/>
      <dgm:t>
        <a:bodyPr/>
        <a:lstStyle/>
        <a:p>
          <a:endParaRPr lang="ru-RU"/>
        </a:p>
      </dgm:t>
    </dgm:pt>
    <dgm:pt modelId="{F40D5A46-CEA1-45DB-A795-888723A06894}" type="pres">
      <dgm:prSet presAssocID="{9408BDEE-2BAE-4F4E-9D08-7282A72B9B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44A31D9-4941-49CC-965D-9157FFE05C43}" type="pres">
      <dgm:prSet presAssocID="{A6FB107C-639B-4CAE-8CD3-F712B584441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0F6A9-03EA-4238-B62B-BEA43601BC73}" type="pres">
      <dgm:prSet presAssocID="{A6FB107C-639B-4CAE-8CD3-F712B5844418}" presName="gear1srcNode" presStyleLbl="node1" presStyleIdx="0" presStyleCnt="3"/>
      <dgm:spPr/>
      <dgm:t>
        <a:bodyPr/>
        <a:lstStyle/>
        <a:p>
          <a:endParaRPr lang="ru-RU"/>
        </a:p>
      </dgm:t>
    </dgm:pt>
    <dgm:pt modelId="{42A3247A-C420-4141-8509-D755D1FF969C}" type="pres">
      <dgm:prSet presAssocID="{A6FB107C-639B-4CAE-8CD3-F712B5844418}" presName="gear1dstNode" presStyleLbl="node1" presStyleIdx="0" presStyleCnt="3"/>
      <dgm:spPr/>
      <dgm:t>
        <a:bodyPr/>
        <a:lstStyle/>
        <a:p>
          <a:endParaRPr lang="ru-RU"/>
        </a:p>
      </dgm:t>
    </dgm:pt>
    <dgm:pt modelId="{A18AAC5C-AADF-4AD3-8D89-13CD9F067636}" type="pres">
      <dgm:prSet presAssocID="{FCF669E3-3B4D-434C-B150-9FD008C1D111}" presName="gear2" presStyleLbl="node1" presStyleIdx="1" presStyleCnt="3" custScaleX="1673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EE406-7CA8-42DC-AA55-6F1D43F303EA}" type="pres">
      <dgm:prSet presAssocID="{FCF669E3-3B4D-434C-B150-9FD008C1D111}" presName="gear2srcNode" presStyleLbl="node1" presStyleIdx="1" presStyleCnt="3"/>
      <dgm:spPr/>
      <dgm:t>
        <a:bodyPr/>
        <a:lstStyle/>
        <a:p>
          <a:endParaRPr lang="ru-RU"/>
        </a:p>
      </dgm:t>
    </dgm:pt>
    <dgm:pt modelId="{17FC5B80-F26F-4563-B0B3-49D73FE579DC}" type="pres">
      <dgm:prSet presAssocID="{FCF669E3-3B4D-434C-B150-9FD008C1D111}" presName="gear2dstNode" presStyleLbl="node1" presStyleIdx="1" presStyleCnt="3"/>
      <dgm:spPr/>
      <dgm:t>
        <a:bodyPr/>
        <a:lstStyle/>
        <a:p>
          <a:endParaRPr lang="ru-RU"/>
        </a:p>
      </dgm:t>
    </dgm:pt>
    <dgm:pt modelId="{047B9817-5F77-438B-8451-B4BAA1F8D38B}" type="pres">
      <dgm:prSet presAssocID="{C8409F7A-94AC-4923-8711-C7855EA59E85}" presName="gear3" presStyleLbl="node1" presStyleIdx="2" presStyleCnt="3"/>
      <dgm:spPr/>
      <dgm:t>
        <a:bodyPr/>
        <a:lstStyle/>
        <a:p>
          <a:endParaRPr lang="ru-RU"/>
        </a:p>
      </dgm:t>
    </dgm:pt>
    <dgm:pt modelId="{F6C2DC66-18DF-4B7A-BD8D-57539BE67557}" type="pres">
      <dgm:prSet presAssocID="{C8409F7A-94AC-4923-8711-C7855EA59E8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EF514-3952-4962-A719-0301B454AD41}" type="pres">
      <dgm:prSet presAssocID="{C8409F7A-94AC-4923-8711-C7855EA59E85}" presName="gear3srcNode" presStyleLbl="node1" presStyleIdx="2" presStyleCnt="3"/>
      <dgm:spPr/>
      <dgm:t>
        <a:bodyPr/>
        <a:lstStyle/>
        <a:p>
          <a:endParaRPr lang="ru-RU"/>
        </a:p>
      </dgm:t>
    </dgm:pt>
    <dgm:pt modelId="{CED04818-B3AE-4678-B68D-FCC22FC8E2DE}" type="pres">
      <dgm:prSet presAssocID="{C8409F7A-94AC-4923-8711-C7855EA59E85}" presName="gear3dstNode" presStyleLbl="node1" presStyleIdx="2" presStyleCnt="3"/>
      <dgm:spPr/>
      <dgm:t>
        <a:bodyPr/>
        <a:lstStyle/>
        <a:p>
          <a:endParaRPr lang="ru-RU"/>
        </a:p>
      </dgm:t>
    </dgm:pt>
    <dgm:pt modelId="{C72291B4-9AF0-4175-B202-7AAF0F4AA2DE}" type="pres">
      <dgm:prSet presAssocID="{AC3EAB28-77FE-445D-8F1C-7E64E81642E9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A8A3202E-2727-4E13-851E-628CF900A219}" type="pres">
      <dgm:prSet presAssocID="{DD8D38E6-0CA1-41E6-8E8A-39BBB22ED915}" presName="connector2" presStyleLbl="sibTrans2D1" presStyleIdx="1" presStyleCnt="3" custLinFactNeighborX="-16967" custLinFactNeighborY="-6912"/>
      <dgm:spPr/>
      <dgm:t>
        <a:bodyPr/>
        <a:lstStyle/>
        <a:p>
          <a:endParaRPr lang="ru-RU"/>
        </a:p>
      </dgm:t>
    </dgm:pt>
    <dgm:pt modelId="{3F72C40D-E081-49CC-A43F-9537C1392728}" type="pres">
      <dgm:prSet presAssocID="{55C431CF-A283-45D5-82B7-84F0310FC372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6DAC4FB-1538-444E-BCFB-6DAC4EE1165C}" srcId="{9408BDEE-2BAE-4F4E-9D08-7282A72B9BB9}" destId="{73207799-1313-4E91-931C-B079BDCCF402}" srcOrd="3" destOrd="0" parTransId="{72B493D8-E820-4F83-9A4F-C86D2D95EFE9}" sibTransId="{6808776E-23B7-4B20-A7D9-A121F4173ED5}"/>
    <dgm:cxn modelId="{A7E28891-D25E-4349-9150-9E86301DE305}" type="presOf" srcId="{AC3EAB28-77FE-445D-8F1C-7E64E81642E9}" destId="{C72291B4-9AF0-4175-B202-7AAF0F4AA2DE}" srcOrd="0" destOrd="0" presId="urn:microsoft.com/office/officeart/2005/8/layout/gear1"/>
    <dgm:cxn modelId="{270C50D3-8383-45A3-ADE0-CBDFCC9762C8}" type="presOf" srcId="{FCF669E3-3B4D-434C-B150-9FD008C1D111}" destId="{7FCEE406-7CA8-42DC-AA55-6F1D43F303EA}" srcOrd="1" destOrd="0" presId="urn:microsoft.com/office/officeart/2005/8/layout/gear1"/>
    <dgm:cxn modelId="{1BDF4E2B-0CD7-4C39-999C-80832319ACF4}" type="presOf" srcId="{A6FB107C-639B-4CAE-8CD3-F712B5844418}" destId="{42A3247A-C420-4141-8509-D755D1FF969C}" srcOrd="2" destOrd="0" presId="urn:microsoft.com/office/officeart/2005/8/layout/gear1"/>
    <dgm:cxn modelId="{D2EC5B41-A2CE-4F9A-A085-818D9E66A840}" type="presOf" srcId="{A6FB107C-639B-4CAE-8CD3-F712B5844418}" destId="{044A31D9-4941-49CC-965D-9157FFE05C43}" srcOrd="0" destOrd="0" presId="urn:microsoft.com/office/officeart/2005/8/layout/gear1"/>
    <dgm:cxn modelId="{0F1604E0-A055-4E68-8B32-827B5353B066}" srcId="{9408BDEE-2BAE-4F4E-9D08-7282A72B9BB9}" destId="{A6FB107C-639B-4CAE-8CD3-F712B5844418}" srcOrd="0" destOrd="0" parTransId="{A09DC801-2C81-42BE-B509-3DAD32C53EC6}" sibTransId="{AC3EAB28-77FE-445D-8F1C-7E64E81642E9}"/>
    <dgm:cxn modelId="{D1E78F0F-08D0-498C-8074-BE346F1072ED}" srcId="{9408BDEE-2BAE-4F4E-9D08-7282A72B9BB9}" destId="{C8409F7A-94AC-4923-8711-C7855EA59E85}" srcOrd="2" destOrd="0" parTransId="{62098219-2F45-452C-83F6-DC8C91DC2CF0}" sibTransId="{55C431CF-A283-45D5-82B7-84F0310FC372}"/>
    <dgm:cxn modelId="{4D90856A-C558-44D7-A922-2804D464FBE7}" type="presOf" srcId="{C8409F7A-94AC-4923-8711-C7855EA59E85}" destId="{A6BEF514-3952-4962-A719-0301B454AD41}" srcOrd="2" destOrd="0" presId="urn:microsoft.com/office/officeart/2005/8/layout/gear1"/>
    <dgm:cxn modelId="{07259D9B-6E40-4280-8129-747BBE89BF3A}" type="presOf" srcId="{55C431CF-A283-45D5-82B7-84F0310FC372}" destId="{3F72C40D-E081-49CC-A43F-9537C1392728}" srcOrd="0" destOrd="0" presId="urn:microsoft.com/office/officeart/2005/8/layout/gear1"/>
    <dgm:cxn modelId="{102FFF59-4DC4-4275-8744-352BB36C09FA}" type="presOf" srcId="{9408BDEE-2BAE-4F4E-9D08-7282A72B9BB9}" destId="{F40D5A46-CEA1-45DB-A795-888723A06894}" srcOrd="0" destOrd="0" presId="urn:microsoft.com/office/officeart/2005/8/layout/gear1"/>
    <dgm:cxn modelId="{9A77A984-FE31-408C-BB53-77F92F1E1E94}" type="presOf" srcId="{C8409F7A-94AC-4923-8711-C7855EA59E85}" destId="{047B9817-5F77-438B-8451-B4BAA1F8D38B}" srcOrd="0" destOrd="0" presId="urn:microsoft.com/office/officeart/2005/8/layout/gear1"/>
    <dgm:cxn modelId="{8A6DEC06-D2D3-4A72-B881-43CC85BF3DF9}" type="presOf" srcId="{DD8D38E6-0CA1-41E6-8E8A-39BBB22ED915}" destId="{A8A3202E-2727-4E13-851E-628CF900A219}" srcOrd="0" destOrd="0" presId="urn:microsoft.com/office/officeart/2005/8/layout/gear1"/>
    <dgm:cxn modelId="{E088210A-7320-480B-9EE3-DFBFD1A8CFA3}" type="presOf" srcId="{C8409F7A-94AC-4923-8711-C7855EA59E85}" destId="{F6C2DC66-18DF-4B7A-BD8D-57539BE67557}" srcOrd="1" destOrd="0" presId="urn:microsoft.com/office/officeart/2005/8/layout/gear1"/>
    <dgm:cxn modelId="{4E4A6501-E81B-41A4-8BBA-957A70E9E738}" type="presOf" srcId="{FCF669E3-3B4D-434C-B150-9FD008C1D111}" destId="{A18AAC5C-AADF-4AD3-8D89-13CD9F067636}" srcOrd="0" destOrd="0" presId="urn:microsoft.com/office/officeart/2005/8/layout/gear1"/>
    <dgm:cxn modelId="{4E9BC581-EAD9-4E95-A58A-BAC34F484C61}" type="presOf" srcId="{A6FB107C-639B-4CAE-8CD3-F712B5844418}" destId="{EFC0F6A9-03EA-4238-B62B-BEA43601BC73}" srcOrd="1" destOrd="0" presId="urn:microsoft.com/office/officeart/2005/8/layout/gear1"/>
    <dgm:cxn modelId="{212080FC-4638-4384-81ED-901EE8A5D0DA}" type="presOf" srcId="{FCF669E3-3B4D-434C-B150-9FD008C1D111}" destId="{17FC5B80-F26F-4563-B0B3-49D73FE579DC}" srcOrd="2" destOrd="0" presId="urn:microsoft.com/office/officeart/2005/8/layout/gear1"/>
    <dgm:cxn modelId="{3A7BC96B-6AC4-48EC-8388-7CC41DDB01FD}" srcId="{9408BDEE-2BAE-4F4E-9D08-7282A72B9BB9}" destId="{FCF669E3-3B4D-434C-B150-9FD008C1D111}" srcOrd="1" destOrd="0" parTransId="{15D5F546-645C-4660-9C5F-1C53D98DF235}" sibTransId="{DD8D38E6-0CA1-41E6-8E8A-39BBB22ED915}"/>
    <dgm:cxn modelId="{01F52B90-1927-476B-845C-7D4B6A3BABA3}" type="presOf" srcId="{C8409F7A-94AC-4923-8711-C7855EA59E85}" destId="{CED04818-B3AE-4678-B68D-FCC22FC8E2DE}" srcOrd="3" destOrd="0" presId="urn:microsoft.com/office/officeart/2005/8/layout/gear1"/>
    <dgm:cxn modelId="{65D8A98C-6DE0-4084-A602-E1DCDD3793CB}" type="presParOf" srcId="{F40D5A46-CEA1-45DB-A795-888723A06894}" destId="{044A31D9-4941-49CC-965D-9157FFE05C43}" srcOrd="0" destOrd="0" presId="urn:microsoft.com/office/officeart/2005/8/layout/gear1"/>
    <dgm:cxn modelId="{E62C4EA3-CE1A-478E-90CA-14D33DF13383}" type="presParOf" srcId="{F40D5A46-CEA1-45DB-A795-888723A06894}" destId="{EFC0F6A9-03EA-4238-B62B-BEA43601BC73}" srcOrd="1" destOrd="0" presId="urn:microsoft.com/office/officeart/2005/8/layout/gear1"/>
    <dgm:cxn modelId="{2D92AF50-FB93-4B29-98F1-9F106D6FC65A}" type="presParOf" srcId="{F40D5A46-CEA1-45DB-A795-888723A06894}" destId="{42A3247A-C420-4141-8509-D755D1FF969C}" srcOrd="2" destOrd="0" presId="urn:microsoft.com/office/officeart/2005/8/layout/gear1"/>
    <dgm:cxn modelId="{96D800A1-B153-48AF-8A2B-A6807F144D82}" type="presParOf" srcId="{F40D5A46-CEA1-45DB-A795-888723A06894}" destId="{A18AAC5C-AADF-4AD3-8D89-13CD9F067636}" srcOrd="3" destOrd="0" presId="urn:microsoft.com/office/officeart/2005/8/layout/gear1"/>
    <dgm:cxn modelId="{EA52CEDE-3C4D-402B-9442-E7EBB906979F}" type="presParOf" srcId="{F40D5A46-CEA1-45DB-A795-888723A06894}" destId="{7FCEE406-7CA8-42DC-AA55-6F1D43F303EA}" srcOrd="4" destOrd="0" presId="urn:microsoft.com/office/officeart/2005/8/layout/gear1"/>
    <dgm:cxn modelId="{28133438-3455-4052-95B3-22F5291F9848}" type="presParOf" srcId="{F40D5A46-CEA1-45DB-A795-888723A06894}" destId="{17FC5B80-F26F-4563-B0B3-49D73FE579DC}" srcOrd="5" destOrd="0" presId="urn:microsoft.com/office/officeart/2005/8/layout/gear1"/>
    <dgm:cxn modelId="{67B07008-54D4-4765-9FD1-A54998F36B2A}" type="presParOf" srcId="{F40D5A46-CEA1-45DB-A795-888723A06894}" destId="{047B9817-5F77-438B-8451-B4BAA1F8D38B}" srcOrd="6" destOrd="0" presId="urn:microsoft.com/office/officeart/2005/8/layout/gear1"/>
    <dgm:cxn modelId="{084FF46A-9599-42E7-B259-5B67E2C719B6}" type="presParOf" srcId="{F40D5A46-CEA1-45DB-A795-888723A06894}" destId="{F6C2DC66-18DF-4B7A-BD8D-57539BE67557}" srcOrd="7" destOrd="0" presId="urn:microsoft.com/office/officeart/2005/8/layout/gear1"/>
    <dgm:cxn modelId="{E8A79E80-99D7-4A07-9FAC-B4419E2D8FAE}" type="presParOf" srcId="{F40D5A46-CEA1-45DB-A795-888723A06894}" destId="{A6BEF514-3952-4962-A719-0301B454AD41}" srcOrd="8" destOrd="0" presId="urn:microsoft.com/office/officeart/2005/8/layout/gear1"/>
    <dgm:cxn modelId="{0F13ED28-080D-44AA-8F08-A1A2DFADC81E}" type="presParOf" srcId="{F40D5A46-CEA1-45DB-A795-888723A06894}" destId="{CED04818-B3AE-4678-B68D-FCC22FC8E2DE}" srcOrd="9" destOrd="0" presId="urn:microsoft.com/office/officeart/2005/8/layout/gear1"/>
    <dgm:cxn modelId="{959C8672-D860-4ED5-8BA4-A19FF3912BF5}" type="presParOf" srcId="{F40D5A46-CEA1-45DB-A795-888723A06894}" destId="{C72291B4-9AF0-4175-B202-7AAF0F4AA2DE}" srcOrd="10" destOrd="0" presId="urn:microsoft.com/office/officeart/2005/8/layout/gear1"/>
    <dgm:cxn modelId="{35800986-17D0-45AB-9810-4F53DE15C83E}" type="presParOf" srcId="{F40D5A46-CEA1-45DB-A795-888723A06894}" destId="{A8A3202E-2727-4E13-851E-628CF900A219}" srcOrd="11" destOrd="0" presId="urn:microsoft.com/office/officeart/2005/8/layout/gear1"/>
    <dgm:cxn modelId="{C33BFCD9-BFC3-4A10-AFFF-386FD9E4E988}" type="presParOf" srcId="{F40D5A46-CEA1-45DB-A795-888723A06894}" destId="{3F72C40D-E081-49CC-A43F-9537C139272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91B4D9-271A-4D9F-8FED-697E398FFBAA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0198E9-D670-4ADA-A2D4-B680773ADC72}">
      <dgm:prSet phldrT="[Текст]"/>
      <dgm:spPr/>
      <dgm:t>
        <a:bodyPr/>
        <a:lstStyle/>
        <a:p>
          <a:r>
            <a:rPr lang="ru-RU" dirty="0" smtClean="0"/>
            <a:t>56,1 тыс. руб.</a:t>
          </a:r>
          <a:endParaRPr lang="ru-RU" dirty="0"/>
        </a:p>
      </dgm:t>
    </dgm:pt>
    <dgm:pt modelId="{2C25D9CE-C622-4BB1-83FB-F8431EDF92E5}" type="parTrans" cxnId="{B4339310-D98D-4044-98E3-BE2DDB5F1619}">
      <dgm:prSet/>
      <dgm:spPr/>
      <dgm:t>
        <a:bodyPr/>
        <a:lstStyle/>
        <a:p>
          <a:endParaRPr lang="ru-RU"/>
        </a:p>
      </dgm:t>
    </dgm:pt>
    <dgm:pt modelId="{CBEB5584-3C04-42F6-8FA7-11DC0F4E4ED6}" type="sibTrans" cxnId="{B4339310-D98D-4044-98E3-BE2DDB5F1619}">
      <dgm:prSet/>
      <dgm:spPr/>
      <dgm:t>
        <a:bodyPr/>
        <a:lstStyle/>
        <a:p>
          <a:endParaRPr lang="ru-RU"/>
        </a:p>
      </dgm:t>
    </dgm:pt>
    <dgm:pt modelId="{BB98A4F4-C715-4369-A177-AA9785BB4EEC}">
      <dgm:prSet phldrT="[Текст]" custT="1"/>
      <dgm:spPr/>
      <dgm:t>
        <a:bodyPr/>
        <a:lstStyle/>
        <a:p>
          <a:pPr algn="ctr"/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Выплата ежемесячных доплат к пенсиям муниципальных служащим и лицам, замещающим муниципальные должности</a:t>
          </a:r>
          <a:endParaRPr lang="ru-RU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D15A-19EF-460F-8ACB-21A7E18B7FB6}" type="parTrans" cxnId="{575986E7-8703-40FE-B436-0595EFBEAFCB}">
      <dgm:prSet/>
      <dgm:spPr/>
      <dgm:t>
        <a:bodyPr/>
        <a:lstStyle/>
        <a:p>
          <a:endParaRPr lang="ru-RU"/>
        </a:p>
      </dgm:t>
    </dgm:pt>
    <dgm:pt modelId="{D939DA13-75DC-4987-AFD3-076098591E19}" type="sibTrans" cxnId="{575986E7-8703-40FE-B436-0595EFBEAFCB}">
      <dgm:prSet/>
      <dgm:spPr/>
      <dgm:t>
        <a:bodyPr/>
        <a:lstStyle/>
        <a:p>
          <a:endParaRPr lang="ru-RU"/>
        </a:p>
      </dgm:t>
    </dgm:pt>
    <dgm:pt modelId="{AAB3929D-4230-44CE-BA15-738DDC1FBFF1}">
      <dgm:prSet phldrT="[Текст]"/>
      <dgm:spPr/>
      <dgm:t>
        <a:bodyPr/>
        <a:lstStyle/>
        <a:p>
          <a:r>
            <a:rPr lang="ru-RU" dirty="0" smtClean="0"/>
            <a:t>4,0 тыс. руб.</a:t>
          </a:r>
          <a:endParaRPr lang="ru-RU" dirty="0"/>
        </a:p>
      </dgm:t>
    </dgm:pt>
    <dgm:pt modelId="{7618C6B9-B41C-41D0-8D68-8CBC4227E882}" type="parTrans" cxnId="{64932C7C-F42C-4139-A756-0000F5457D2E}">
      <dgm:prSet/>
      <dgm:spPr/>
      <dgm:t>
        <a:bodyPr/>
        <a:lstStyle/>
        <a:p>
          <a:endParaRPr lang="ru-RU"/>
        </a:p>
      </dgm:t>
    </dgm:pt>
    <dgm:pt modelId="{0CECACC7-0498-4E70-86CE-FCE91A4663F9}" type="sibTrans" cxnId="{64932C7C-F42C-4139-A756-0000F5457D2E}">
      <dgm:prSet/>
      <dgm:spPr/>
      <dgm:t>
        <a:bodyPr/>
        <a:lstStyle/>
        <a:p>
          <a:endParaRPr lang="ru-RU"/>
        </a:p>
      </dgm:t>
    </dgm:pt>
    <dgm:pt modelId="{745D6FC4-DACF-4969-99AD-2AA084A36B7D}">
      <dgm:prSet phldrT="[Текст]" custT="1"/>
      <dgm:spPr/>
      <dgm:t>
        <a:bodyPr/>
        <a:lstStyle/>
        <a:p>
          <a:pPr algn="ctr"/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Материальная</a:t>
          </a:r>
          <a:r>
            <a:rPr lang="ru-RU" sz="1200" dirty="0" smtClean="0"/>
            <a:t> </a:t>
          </a:r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помощь населения</a:t>
          </a:r>
          <a:endParaRPr lang="ru-RU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598C5F-277C-405F-BDB1-85637EA887EE}" type="parTrans" cxnId="{D6290598-FDC3-4E2D-AC4A-EA70779CAF1B}">
      <dgm:prSet/>
      <dgm:spPr/>
      <dgm:t>
        <a:bodyPr/>
        <a:lstStyle/>
        <a:p>
          <a:endParaRPr lang="ru-RU"/>
        </a:p>
      </dgm:t>
    </dgm:pt>
    <dgm:pt modelId="{8CF43F74-1124-4909-916E-4E4B919869DB}" type="sibTrans" cxnId="{D6290598-FDC3-4E2D-AC4A-EA70779CAF1B}">
      <dgm:prSet/>
      <dgm:spPr/>
      <dgm:t>
        <a:bodyPr/>
        <a:lstStyle/>
        <a:p>
          <a:endParaRPr lang="ru-RU"/>
        </a:p>
      </dgm:t>
    </dgm:pt>
    <dgm:pt modelId="{23C69B0D-0E5F-45B4-BA20-7869DB07AB60}" type="pres">
      <dgm:prSet presAssocID="{A291B4D9-271A-4D9F-8FED-697E398FFBA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CEE285-18F8-491C-AD2E-5B6CB3A4C806}" type="pres">
      <dgm:prSet presAssocID="{A291B4D9-271A-4D9F-8FED-697E398FFBAA}" presName="cycle" presStyleCnt="0"/>
      <dgm:spPr/>
    </dgm:pt>
    <dgm:pt modelId="{6AA7FA65-232B-4B99-B3B4-13834C907719}" type="pres">
      <dgm:prSet presAssocID="{A291B4D9-271A-4D9F-8FED-697E398FFBAA}" presName="centerShape" presStyleCnt="0"/>
      <dgm:spPr/>
    </dgm:pt>
    <dgm:pt modelId="{50EB65E9-C664-436B-A677-74703C169CEE}" type="pres">
      <dgm:prSet presAssocID="{A291B4D9-271A-4D9F-8FED-697E398FFBAA}" presName="connSite" presStyleLbl="node1" presStyleIdx="0" presStyleCnt="3"/>
      <dgm:spPr/>
    </dgm:pt>
    <dgm:pt modelId="{B9F95D48-D304-43FA-A824-8737F48CF0F7}" type="pres">
      <dgm:prSet presAssocID="{A291B4D9-271A-4D9F-8FED-697E398FFBAA}" presName="visible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DC4E4B-4DEE-4EDC-9CA1-BB457BD61868}" type="pres">
      <dgm:prSet presAssocID="{2C25D9CE-C622-4BB1-83FB-F8431EDF92E5}" presName="Name25" presStyleLbl="parChTrans1D1" presStyleIdx="0" presStyleCnt="2"/>
      <dgm:spPr/>
      <dgm:t>
        <a:bodyPr/>
        <a:lstStyle/>
        <a:p>
          <a:endParaRPr lang="ru-RU"/>
        </a:p>
      </dgm:t>
    </dgm:pt>
    <dgm:pt modelId="{6483ED7C-F6DE-4567-A274-D4375A02DDBA}" type="pres">
      <dgm:prSet presAssocID="{630198E9-D670-4ADA-A2D4-B680773ADC72}" presName="node" presStyleCnt="0"/>
      <dgm:spPr/>
    </dgm:pt>
    <dgm:pt modelId="{7D37D43A-5B03-457C-8C65-194FABCDC4C4}" type="pres">
      <dgm:prSet presAssocID="{630198E9-D670-4ADA-A2D4-B680773ADC72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09D3F-178F-4493-A435-CEB0BAA11448}" type="pres">
      <dgm:prSet presAssocID="{630198E9-D670-4ADA-A2D4-B680773ADC72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1CCCE-30E3-4E09-A372-5ED1BE5634F5}" type="pres">
      <dgm:prSet presAssocID="{7618C6B9-B41C-41D0-8D68-8CBC4227E882}" presName="Name25" presStyleLbl="parChTrans1D1" presStyleIdx="1" presStyleCnt="2"/>
      <dgm:spPr/>
      <dgm:t>
        <a:bodyPr/>
        <a:lstStyle/>
        <a:p>
          <a:endParaRPr lang="ru-RU"/>
        </a:p>
      </dgm:t>
    </dgm:pt>
    <dgm:pt modelId="{3C02D85F-BFB2-48B4-A7A3-84E288C54378}" type="pres">
      <dgm:prSet presAssocID="{AAB3929D-4230-44CE-BA15-738DDC1FBFF1}" presName="node" presStyleCnt="0"/>
      <dgm:spPr/>
    </dgm:pt>
    <dgm:pt modelId="{3A5D10EA-E730-4E45-9E7C-5727F95B3900}" type="pres">
      <dgm:prSet presAssocID="{AAB3929D-4230-44CE-BA15-738DDC1FBFF1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26C9A-AB27-407A-BD14-1C503C2EEE33}" type="pres">
      <dgm:prSet presAssocID="{AAB3929D-4230-44CE-BA15-738DDC1FBFF1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D8165-9C7F-4EE8-9367-CBD65D8F725F}" type="presOf" srcId="{7618C6B9-B41C-41D0-8D68-8CBC4227E882}" destId="{BFB1CCCE-30E3-4E09-A372-5ED1BE5634F5}" srcOrd="0" destOrd="0" presId="urn:microsoft.com/office/officeart/2005/8/layout/radial2"/>
    <dgm:cxn modelId="{6FE6CF01-7F84-4A1E-90ED-6CD873E5307F}" type="presOf" srcId="{BB98A4F4-C715-4369-A177-AA9785BB4EEC}" destId="{0F009D3F-178F-4493-A435-CEB0BAA11448}" srcOrd="0" destOrd="0" presId="urn:microsoft.com/office/officeart/2005/8/layout/radial2"/>
    <dgm:cxn modelId="{575986E7-8703-40FE-B436-0595EFBEAFCB}" srcId="{630198E9-D670-4ADA-A2D4-B680773ADC72}" destId="{BB98A4F4-C715-4369-A177-AA9785BB4EEC}" srcOrd="0" destOrd="0" parTransId="{6BEFD15A-19EF-460F-8ACB-21A7E18B7FB6}" sibTransId="{D939DA13-75DC-4987-AFD3-076098591E19}"/>
    <dgm:cxn modelId="{D6290598-FDC3-4E2D-AC4A-EA70779CAF1B}" srcId="{AAB3929D-4230-44CE-BA15-738DDC1FBFF1}" destId="{745D6FC4-DACF-4969-99AD-2AA084A36B7D}" srcOrd="0" destOrd="0" parTransId="{22598C5F-277C-405F-BDB1-85637EA887EE}" sibTransId="{8CF43F74-1124-4909-916E-4E4B919869DB}"/>
    <dgm:cxn modelId="{184C8252-106A-4DBE-90AC-D21D033C0D7F}" type="presOf" srcId="{A291B4D9-271A-4D9F-8FED-697E398FFBAA}" destId="{23C69B0D-0E5F-45B4-BA20-7869DB07AB60}" srcOrd="0" destOrd="0" presId="urn:microsoft.com/office/officeart/2005/8/layout/radial2"/>
    <dgm:cxn modelId="{14F23765-77BB-426B-8F0E-D1FEB9335AD2}" type="presOf" srcId="{745D6FC4-DACF-4969-99AD-2AA084A36B7D}" destId="{B6126C9A-AB27-407A-BD14-1C503C2EEE33}" srcOrd="0" destOrd="0" presId="urn:microsoft.com/office/officeart/2005/8/layout/radial2"/>
    <dgm:cxn modelId="{B2309A96-4FB1-499F-A588-A40D693BACCA}" type="presOf" srcId="{AAB3929D-4230-44CE-BA15-738DDC1FBFF1}" destId="{3A5D10EA-E730-4E45-9E7C-5727F95B3900}" srcOrd="0" destOrd="0" presId="urn:microsoft.com/office/officeart/2005/8/layout/radial2"/>
    <dgm:cxn modelId="{B4339310-D98D-4044-98E3-BE2DDB5F1619}" srcId="{A291B4D9-271A-4D9F-8FED-697E398FFBAA}" destId="{630198E9-D670-4ADA-A2D4-B680773ADC72}" srcOrd="0" destOrd="0" parTransId="{2C25D9CE-C622-4BB1-83FB-F8431EDF92E5}" sibTransId="{CBEB5584-3C04-42F6-8FA7-11DC0F4E4ED6}"/>
    <dgm:cxn modelId="{429F0F59-686C-4EEB-9A23-0E07C5DEA3D3}" type="presOf" srcId="{2C25D9CE-C622-4BB1-83FB-F8431EDF92E5}" destId="{79DC4E4B-4DEE-4EDC-9CA1-BB457BD61868}" srcOrd="0" destOrd="0" presId="urn:microsoft.com/office/officeart/2005/8/layout/radial2"/>
    <dgm:cxn modelId="{64932C7C-F42C-4139-A756-0000F5457D2E}" srcId="{A291B4D9-271A-4D9F-8FED-697E398FFBAA}" destId="{AAB3929D-4230-44CE-BA15-738DDC1FBFF1}" srcOrd="1" destOrd="0" parTransId="{7618C6B9-B41C-41D0-8D68-8CBC4227E882}" sibTransId="{0CECACC7-0498-4E70-86CE-FCE91A4663F9}"/>
    <dgm:cxn modelId="{E418746D-8EB4-4489-BC9C-5C8C21F6090F}" type="presOf" srcId="{630198E9-D670-4ADA-A2D4-B680773ADC72}" destId="{7D37D43A-5B03-457C-8C65-194FABCDC4C4}" srcOrd="0" destOrd="0" presId="urn:microsoft.com/office/officeart/2005/8/layout/radial2"/>
    <dgm:cxn modelId="{EFD5CFAE-C286-4230-9BB8-4AA7C99BD237}" type="presParOf" srcId="{23C69B0D-0E5F-45B4-BA20-7869DB07AB60}" destId="{EACEE285-18F8-491C-AD2E-5B6CB3A4C806}" srcOrd="0" destOrd="0" presId="urn:microsoft.com/office/officeart/2005/8/layout/radial2"/>
    <dgm:cxn modelId="{A7C1726A-4622-4F6D-87C0-87F8152530E8}" type="presParOf" srcId="{EACEE285-18F8-491C-AD2E-5B6CB3A4C806}" destId="{6AA7FA65-232B-4B99-B3B4-13834C907719}" srcOrd="0" destOrd="0" presId="urn:microsoft.com/office/officeart/2005/8/layout/radial2"/>
    <dgm:cxn modelId="{FDD055E9-2DF6-44BB-8EC8-1F75F9A24918}" type="presParOf" srcId="{6AA7FA65-232B-4B99-B3B4-13834C907719}" destId="{50EB65E9-C664-436B-A677-74703C169CEE}" srcOrd="0" destOrd="0" presId="urn:microsoft.com/office/officeart/2005/8/layout/radial2"/>
    <dgm:cxn modelId="{61836EB5-024D-4FB3-95CC-2D5BE20E58C6}" type="presParOf" srcId="{6AA7FA65-232B-4B99-B3B4-13834C907719}" destId="{B9F95D48-D304-43FA-A824-8737F48CF0F7}" srcOrd="1" destOrd="0" presId="urn:microsoft.com/office/officeart/2005/8/layout/radial2"/>
    <dgm:cxn modelId="{723C9D3C-C08E-44ED-AB43-C3655D122B2F}" type="presParOf" srcId="{EACEE285-18F8-491C-AD2E-5B6CB3A4C806}" destId="{79DC4E4B-4DEE-4EDC-9CA1-BB457BD61868}" srcOrd="1" destOrd="0" presId="urn:microsoft.com/office/officeart/2005/8/layout/radial2"/>
    <dgm:cxn modelId="{08FAC77F-61FC-421B-8268-BD271AE18ABD}" type="presParOf" srcId="{EACEE285-18F8-491C-AD2E-5B6CB3A4C806}" destId="{6483ED7C-F6DE-4567-A274-D4375A02DDBA}" srcOrd="2" destOrd="0" presId="urn:microsoft.com/office/officeart/2005/8/layout/radial2"/>
    <dgm:cxn modelId="{85815BD1-402A-48CB-9385-003CF9DF1D46}" type="presParOf" srcId="{6483ED7C-F6DE-4567-A274-D4375A02DDBA}" destId="{7D37D43A-5B03-457C-8C65-194FABCDC4C4}" srcOrd="0" destOrd="0" presId="urn:microsoft.com/office/officeart/2005/8/layout/radial2"/>
    <dgm:cxn modelId="{CC5D816E-9A0D-439B-A51C-E67E96E8E640}" type="presParOf" srcId="{6483ED7C-F6DE-4567-A274-D4375A02DDBA}" destId="{0F009D3F-178F-4493-A435-CEB0BAA11448}" srcOrd="1" destOrd="0" presId="urn:microsoft.com/office/officeart/2005/8/layout/radial2"/>
    <dgm:cxn modelId="{40E3EC0E-1A03-45CC-B21D-46980313B0D2}" type="presParOf" srcId="{EACEE285-18F8-491C-AD2E-5B6CB3A4C806}" destId="{BFB1CCCE-30E3-4E09-A372-5ED1BE5634F5}" srcOrd="3" destOrd="0" presId="urn:microsoft.com/office/officeart/2005/8/layout/radial2"/>
    <dgm:cxn modelId="{BDD2CA8A-5BB6-45DA-ABFF-AE39B9A7B315}" type="presParOf" srcId="{EACEE285-18F8-491C-AD2E-5B6CB3A4C806}" destId="{3C02D85F-BFB2-48B4-A7A3-84E288C54378}" srcOrd="4" destOrd="0" presId="urn:microsoft.com/office/officeart/2005/8/layout/radial2"/>
    <dgm:cxn modelId="{91B6E0FF-34A1-4E4F-B5C4-7E34BEDCAAE8}" type="presParOf" srcId="{3C02D85F-BFB2-48B4-A7A3-84E288C54378}" destId="{3A5D10EA-E730-4E45-9E7C-5727F95B3900}" srcOrd="0" destOrd="0" presId="urn:microsoft.com/office/officeart/2005/8/layout/radial2"/>
    <dgm:cxn modelId="{5641DC8A-CD08-4444-9322-EDEA31DE5775}" type="presParOf" srcId="{3C02D85F-BFB2-48B4-A7A3-84E288C54378}" destId="{B6126C9A-AB27-407A-BD14-1C503C2EEE3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B9D0E1-FE99-4BD2-8C80-C552D65879C3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A01B07A-0F43-4FB9-8E2E-DE764DE6BA0D}">
      <dgm:prSet phldrT="[Текст]"/>
      <dgm:spPr/>
      <dgm:t>
        <a:bodyPr/>
        <a:lstStyle/>
        <a:p>
          <a:r>
            <a:rPr lang="ru-RU" dirty="0" smtClean="0"/>
            <a:t>104,5 тыс. руб.</a:t>
          </a:r>
          <a:endParaRPr lang="ru-RU" dirty="0"/>
        </a:p>
      </dgm:t>
    </dgm:pt>
    <dgm:pt modelId="{8FD0A986-DD8B-435A-9454-56E4B5CFBF9B}" type="parTrans" cxnId="{36CB19D7-0EF2-4E7B-A0D3-80030B20886B}">
      <dgm:prSet/>
      <dgm:spPr/>
      <dgm:t>
        <a:bodyPr/>
        <a:lstStyle/>
        <a:p>
          <a:endParaRPr lang="ru-RU"/>
        </a:p>
      </dgm:t>
    </dgm:pt>
    <dgm:pt modelId="{9016CCE4-4A9F-49EF-A6F0-FFA4C44E8E9B}" type="sibTrans" cxnId="{36CB19D7-0EF2-4E7B-A0D3-80030B20886B}">
      <dgm:prSet/>
      <dgm:spPr/>
      <dgm:t>
        <a:bodyPr/>
        <a:lstStyle/>
        <a:p>
          <a:endParaRPr lang="ru-RU"/>
        </a:p>
      </dgm:t>
    </dgm:pt>
    <dgm:pt modelId="{EFEBA14C-D341-4AC4-A5DE-3622AE057467}">
      <dgm:prSet phldrT="[Текст]"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Приобретение спортивного инвентаря и спортивной формы Проведение спортивных мероприятий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9EE84E-494A-4B04-81A2-822B35FC5331}" type="parTrans" cxnId="{AEC3539D-CD23-470A-92CE-A739BE781460}">
      <dgm:prSet/>
      <dgm:spPr/>
      <dgm:t>
        <a:bodyPr/>
        <a:lstStyle/>
        <a:p>
          <a:endParaRPr lang="ru-RU"/>
        </a:p>
      </dgm:t>
    </dgm:pt>
    <dgm:pt modelId="{0F3FA2D5-3C87-4566-817D-9C3F97B987BA}" type="sibTrans" cxnId="{AEC3539D-CD23-470A-92CE-A739BE781460}">
      <dgm:prSet/>
      <dgm:spPr/>
      <dgm:t>
        <a:bodyPr/>
        <a:lstStyle/>
        <a:p>
          <a:endParaRPr lang="ru-RU"/>
        </a:p>
      </dgm:t>
    </dgm:pt>
    <dgm:pt modelId="{066FB988-A9F7-46BD-97BA-9996A246086E}">
      <dgm:prSet phldrT="[Текст]" custT="1"/>
      <dgm:spPr/>
      <dgm:t>
        <a:bodyPr/>
        <a:lstStyle/>
        <a:p>
          <a:pPr algn="l"/>
          <a:endParaRPr lang="ru-RU" sz="1400" dirty="0"/>
        </a:p>
      </dgm:t>
    </dgm:pt>
    <dgm:pt modelId="{8D3ECF95-DE20-42E2-A4EE-EFFB7A8D6E67}" type="parTrans" cxnId="{112727C9-65B6-4453-839E-C6B6873C769E}">
      <dgm:prSet/>
      <dgm:spPr/>
      <dgm:t>
        <a:bodyPr/>
        <a:lstStyle/>
        <a:p>
          <a:endParaRPr lang="ru-RU"/>
        </a:p>
      </dgm:t>
    </dgm:pt>
    <dgm:pt modelId="{177D70BC-4300-4665-A991-1827BF84C1C1}" type="sibTrans" cxnId="{112727C9-65B6-4453-839E-C6B6873C769E}">
      <dgm:prSet/>
      <dgm:spPr/>
      <dgm:t>
        <a:bodyPr/>
        <a:lstStyle/>
        <a:p>
          <a:endParaRPr lang="ru-RU"/>
        </a:p>
      </dgm:t>
    </dgm:pt>
    <dgm:pt modelId="{AF2FF393-D09C-43F5-95C0-AEEFFB5EDC5E}">
      <dgm:prSet phldrT="[Текст]" custT="1"/>
      <dgm:spPr/>
      <dgm:t>
        <a:bodyPr/>
        <a:lstStyle/>
        <a:p>
          <a:pPr algn="l"/>
          <a:endParaRPr lang="ru-RU" sz="1400" dirty="0"/>
        </a:p>
      </dgm:t>
    </dgm:pt>
    <dgm:pt modelId="{E6DFFD07-4FDC-4538-AEA4-4249EF0342B5}" type="parTrans" cxnId="{F0471622-735E-46A3-A698-CEFD1DCB4D1F}">
      <dgm:prSet/>
      <dgm:spPr/>
      <dgm:t>
        <a:bodyPr/>
        <a:lstStyle/>
        <a:p>
          <a:endParaRPr lang="ru-RU"/>
        </a:p>
      </dgm:t>
    </dgm:pt>
    <dgm:pt modelId="{877F8A83-A6C2-40EF-BF05-23177355AD6F}" type="sibTrans" cxnId="{F0471622-735E-46A3-A698-CEFD1DCB4D1F}">
      <dgm:prSet/>
      <dgm:spPr/>
      <dgm:t>
        <a:bodyPr/>
        <a:lstStyle/>
        <a:p>
          <a:endParaRPr lang="ru-RU"/>
        </a:p>
      </dgm:t>
    </dgm:pt>
    <dgm:pt modelId="{BD58FB8B-14BF-4308-B33C-46D3B6348F00}" type="pres">
      <dgm:prSet presAssocID="{07B9D0E1-FE99-4BD2-8C80-C552D65879C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7D1E0B-9C50-4CB4-BD0D-3DE0F59CAA96}" type="pres">
      <dgm:prSet presAssocID="{1A01B07A-0F43-4FB9-8E2E-DE764DE6BA0D}" presName="linNode" presStyleCnt="0"/>
      <dgm:spPr/>
    </dgm:pt>
    <dgm:pt modelId="{0C7B09AA-FB3A-4415-9E6B-F2595BEAE03D}" type="pres">
      <dgm:prSet presAssocID="{1A01B07A-0F43-4FB9-8E2E-DE764DE6BA0D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36133-FB08-4E8E-AE72-5D9AF3EE0DE1}" type="pres">
      <dgm:prSet presAssocID="{1A01B07A-0F43-4FB9-8E2E-DE764DE6BA0D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703A35-F020-4806-ADE4-AC4C832B4E24}" type="presOf" srcId="{AF2FF393-D09C-43F5-95C0-AEEFFB5EDC5E}" destId="{17136133-FB08-4E8E-AE72-5D9AF3EE0DE1}" srcOrd="0" destOrd="1" presId="urn:microsoft.com/office/officeart/2005/8/layout/vList6"/>
    <dgm:cxn modelId="{F0471622-735E-46A3-A698-CEFD1DCB4D1F}" srcId="{1A01B07A-0F43-4FB9-8E2E-DE764DE6BA0D}" destId="{AF2FF393-D09C-43F5-95C0-AEEFFB5EDC5E}" srcOrd="1" destOrd="0" parTransId="{E6DFFD07-4FDC-4538-AEA4-4249EF0342B5}" sibTransId="{877F8A83-A6C2-40EF-BF05-23177355AD6F}"/>
    <dgm:cxn modelId="{F85860BC-7EC6-46B9-89B3-5FC3E896767C}" type="presOf" srcId="{1A01B07A-0F43-4FB9-8E2E-DE764DE6BA0D}" destId="{0C7B09AA-FB3A-4415-9E6B-F2595BEAE03D}" srcOrd="0" destOrd="0" presId="urn:microsoft.com/office/officeart/2005/8/layout/vList6"/>
    <dgm:cxn modelId="{AC262FD9-291E-42DC-86BF-BB50D168FCFC}" type="presOf" srcId="{07B9D0E1-FE99-4BD2-8C80-C552D65879C3}" destId="{BD58FB8B-14BF-4308-B33C-46D3B6348F00}" srcOrd="0" destOrd="0" presId="urn:microsoft.com/office/officeart/2005/8/layout/vList6"/>
    <dgm:cxn modelId="{AEC3539D-CD23-470A-92CE-A739BE781460}" srcId="{1A01B07A-0F43-4FB9-8E2E-DE764DE6BA0D}" destId="{EFEBA14C-D341-4AC4-A5DE-3622AE057467}" srcOrd="2" destOrd="0" parTransId="{989EE84E-494A-4B04-81A2-822B35FC5331}" sibTransId="{0F3FA2D5-3C87-4566-817D-9C3F97B987BA}"/>
    <dgm:cxn modelId="{C1C9D8A8-6D0F-44A1-B331-3AEAD9A8B68F}" type="presOf" srcId="{EFEBA14C-D341-4AC4-A5DE-3622AE057467}" destId="{17136133-FB08-4E8E-AE72-5D9AF3EE0DE1}" srcOrd="0" destOrd="2" presId="urn:microsoft.com/office/officeart/2005/8/layout/vList6"/>
    <dgm:cxn modelId="{112727C9-65B6-4453-839E-C6B6873C769E}" srcId="{1A01B07A-0F43-4FB9-8E2E-DE764DE6BA0D}" destId="{066FB988-A9F7-46BD-97BA-9996A246086E}" srcOrd="0" destOrd="0" parTransId="{8D3ECF95-DE20-42E2-A4EE-EFFB7A8D6E67}" sibTransId="{177D70BC-4300-4665-A991-1827BF84C1C1}"/>
    <dgm:cxn modelId="{36CB19D7-0EF2-4E7B-A0D3-80030B20886B}" srcId="{07B9D0E1-FE99-4BD2-8C80-C552D65879C3}" destId="{1A01B07A-0F43-4FB9-8E2E-DE764DE6BA0D}" srcOrd="0" destOrd="0" parTransId="{8FD0A986-DD8B-435A-9454-56E4B5CFBF9B}" sibTransId="{9016CCE4-4A9F-49EF-A6F0-FFA4C44E8E9B}"/>
    <dgm:cxn modelId="{CBC95610-DCEA-4ABE-9399-FA2407560F11}" type="presOf" srcId="{066FB988-A9F7-46BD-97BA-9996A246086E}" destId="{17136133-FB08-4E8E-AE72-5D9AF3EE0DE1}" srcOrd="0" destOrd="0" presId="urn:microsoft.com/office/officeart/2005/8/layout/vList6"/>
    <dgm:cxn modelId="{A8CD2BC0-BE6C-4CD4-844D-7D2403ED5386}" type="presParOf" srcId="{BD58FB8B-14BF-4308-B33C-46D3B6348F00}" destId="{F87D1E0B-9C50-4CB4-BD0D-3DE0F59CAA96}" srcOrd="0" destOrd="0" presId="urn:microsoft.com/office/officeart/2005/8/layout/vList6"/>
    <dgm:cxn modelId="{7D55C0A3-BB0C-4BEE-B6E3-9504E78C2E3A}" type="presParOf" srcId="{F87D1E0B-9C50-4CB4-BD0D-3DE0F59CAA96}" destId="{0C7B09AA-FB3A-4415-9E6B-F2595BEAE03D}" srcOrd="0" destOrd="0" presId="urn:microsoft.com/office/officeart/2005/8/layout/vList6"/>
    <dgm:cxn modelId="{81E1DEF7-EFA2-448F-8A50-EEFE13C2755F}" type="presParOf" srcId="{F87D1E0B-9C50-4CB4-BD0D-3DE0F59CAA96}" destId="{17136133-FB08-4E8E-AE72-5D9AF3EE0DE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A31D9-4941-49CC-965D-9157FFE05C43}">
      <dsp:nvSpPr>
        <dsp:cNvPr id="0" name=""/>
        <dsp:cNvSpPr/>
      </dsp:nvSpPr>
      <dsp:spPr>
        <a:xfrm>
          <a:off x="2854232" y="1828800"/>
          <a:ext cx="2235200" cy="223520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Благоустройство 367</a:t>
          </a: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,2 </a:t>
          </a:r>
          <a:r>
            <a:rPr lang="ru-RU" sz="1300" kern="1200" dirty="0" smtClean="0">
              <a:solidFill>
                <a:schemeClr val="tx1"/>
              </a:solidFill>
            </a:rPr>
            <a:t>т.р.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303607" y="2352385"/>
        <a:ext cx="1336450" cy="1148939"/>
      </dsp:txXfrm>
    </dsp:sp>
    <dsp:sp modelId="{A18AAC5C-AADF-4AD3-8D89-13CD9F067636}">
      <dsp:nvSpPr>
        <dsp:cNvPr id="0" name=""/>
        <dsp:cNvSpPr/>
      </dsp:nvSpPr>
      <dsp:spPr>
        <a:xfrm>
          <a:off x="1006567" y="1300480"/>
          <a:ext cx="2719970" cy="1625600"/>
        </a:xfrm>
        <a:prstGeom prst="gear6">
          <a:avLst/>
        </a:prstGeom>
        <a:gradFill rotWithShape="0">
          <a:gsLst>
            <a:gs pos="0">
              <a:schemeClr val="accent2">
                <a:hueOff val="-3277702"/>
                <a:satOff val="-3888"/>
                <a:lumOff val="-2059"/>
                <a:alphaOff val="0"/>
                <a:shade val="63000"/>
              </a:schemeClr>
            </a:gs>
            <a:gs pos="30000">
              <a:schemeClr val="accent2">
                <a:hueOff val="-3277702"/>
                <a:satOff val="-3888"/>
                <a:lumOff val="-2059"/>
                <a:alphaOff val="0"/>
                <a:shade val="90000"/>
                <a:satMod val="110000"/>
              </a:schemeClr>
            </a:gs>
            <a:gs pos="45000">
              <a:schemeClr val="accent2">
                <a:hueOff val="-3277702"/>
                <a:satOff val="-3888"/>
                <a:lumOff val="-2059"/>
                <a:alphaOff val="0"/>
                <a:shade val="100000"/>
                <a:satMod val="118000"/>
              </a:schemeClr>
            </a:gs>
            <a:gs pos="55000">
              <a:schemeClr val="accent2">
                <a:hueOff val="-3277702"/>
                <a:satOff val="-3888"/>
                <a:lumOff val="-2059"/>
                <a:alphaOff val="0"/>
                <a:shade val="100000"/>
                <a:satMod val="118000"/>
              </a:schemeClr>
            </a:gs>
            <a:gs pos="73000">
              <a:schemeClr val="accent2">
                <a:hueOff val="-3277702"/>
                <a:satOff val="-3888"/>
                <a:lumOff val="-2059"/>
                <a:alphaOff val="0"/>
                <a:shade val="90000"/>
                <a:satMod val="110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Коммунальное хозяйство 0,0 т.р.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574896" y="1712203"/>
        <a:ext cx="1583312" cy="802154"/>
      </dsp:txXfrm>
    </dsp:sp>
    <dsp:sp modelId="{047B9817-5F77-438B-8451-B4BAA1F8D38B}">
      <dsp:nvSpPr>
        <dsp:cNvPr id="0" name=""/>
        <dsp:cNvSpPr/>
      </dsp:nvSpPr>
      <dsp:spPr>
        <a:xfrm rot="20700000">
          <a:off x="2464254" y="178981"/>
          <a:ext cx="1592756" cy="1592756"/>
        </a:xfrm>
        <a:prstGeom prst="gear6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shade val="63000"/>
              </a:schemeClr>
            </a:gs>
            <a:gs pos="30000">
              <a:schemeClr val="accent2">
                <a:hueOff val="-6555403"/>
                <a:satOff val="-7776"/>
                <a:lumOff val="-4117"/>
                <a:alphaOff val="0"/>
                <a:shade val="90000"/>
                <a:satMod val="110000"/>
              </a:schemeClr>
            </a:gs>
            <a:gs pos="45000">
              <a:schemeClr val="accent2">
                <a:hueOff val="-6555403"/>
                <a:satOff val="-7776"/>
                <a:lumOff val="-4117"/>
                <a:alphaOff val="0"/>
                <a:shade val="100000"/>
                <a:satMod val="118000"/>
              </a:schemeClr>
            </a:gs>
            <a:gs pos="55000">
              <a:schemeClr val="accent2">
                <a:hueOff val="-6555403"/>
                <a:satOff val="-7776"/>
                <a:lumOff val="-4117"/>
                <a:alphaOff val="0"/>
                <a:shade val="100000"/>
                <a:satMod val="118000"/>
              </a:schemeClr>
            </a:gs>
            <a:gs pos="73000">
              <a:schemeClr val="accent2">
                <a:hueOff val="-6555403"/>
                <a:satOff val="-7776"/>
                <a:lumOff val="-4117"/>
                <a:alphaOff val="0"/>
                <a:shade val="90000"/>
                <a:satMod val="110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chemeClr val="tx1"/>
            </a:solidFill>
          </a:endParaRPr>
        </a:p>
      </dsp:txBody>
      <dsp:txXfrm rot="-20700000">
        <a:off x="2813592" y="528320"/>
        <a:ext cx="894080" cy="894080"/>
      </dsp:txXfrm>
    </dsp:sp>
    <dsp:sp modelId="{C72291B4-9AF0-4175-B202-7AAF0F4AA2DE}">
      <dsp:nvSpPr>
        <dsp:cNvPr id="0" name=""/>
        <dsp:cNvSpPr/>
      </dsp:nvSpPr>
      <dsp:spPr>
        <a:xfrm>
          <a:off x="2680938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A3202E-2727-4E13-851E-628CF900A219}">
      <dsp:nvSpPr>
        <dsp:cNvPr id="0" name=""/>
        <dsp:cNvSpPr/>
      </dsp:nvSpPr>
      <dsp:spPr>
        <a:xfrm>
          <a:off x="913162" y="797673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72C40D-E081-49CC-A43F-9537C1392728}">
      <dsp:nvSpPr>
        <dsp:cNvPr id="0" name=""/>
        <dsp:cNvSpPr/>
      </dsp:nvSpPr>
      <dsp:spPr>
        <a:xfrm>
          <a:off x="2095833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1CCCE-30E3-4E09-A372-5ED1BE5634F5}">
      <dsp:nvSpPr>
        <dsp:cNvPr id="0" name=""/>
        <dsp:cNvSpPr/>
      </dsp:nvSpPr>
      <dsp:spPr>
        <a:xfrm rot="1757248">
          <a:off x="2681171" y="2699503"/>
          <a:ext cx="804431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804431" y="290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C4E4B-4DEE-4EDC-9CA1-BB457BD61868}">
      <dsp:nvSpPr>
        <dsp:cNvPr id="0" name=""/>
        <dsp:cNvSpPr/>
      </dsp:nvSpPr>
      <dsp:spPr>
        <a:xfrm rot="19842752">
          <a:off x="2681171" y="1306312"/>
          <a:ext cx="804431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804431" y="290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95D48-D304-43FA-A824-8737F48CF0F7}">
      <dsp:nvSpPr>
        <dsp:cNvPr id="0" name=""/>
        <dsp:cNvSpPr/>
      </dsp:nvSpPr>
      <dsp:spPr>
        <a:xfrm>
          <a:off x="568359" y="758926"/>
          <a:ext cx="2546147" cy="25461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7D43A-5B03-457C-8C65-194FABCDC4C4}">
      <dsp:nvSpPr>
        <dsp:cNvPr id="0" name=""/>
        <dsp:cNvSpPr/>
      </dsp:nvSpPr>
      <dsp:spPr>
        <a:xfrm>
          <a:off x="3336553" y="1133"/>
          <a:ext cx="1527688" cy="15276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56,1 тыс. руб.</a:t>
          </a:r>
          <a:endParaRPr lang="ru-RU" sz="2500" kern="1200" dirty="0"/>
        </a:p>
      </dsp:txBody>
      <dsp:txXfrm>
        <a:off x="3560278" y="224858"/>
        <a:ext cx="1080238" cy="1080238"/>
      </dsp:txXfrm>
    </dsp:sp>
    <dsp:sp modelId="{0F009D3F-178F-4493-A435-CEB0BAA11448}">
      <dsp:nvSpPr>
        <dsp:cNvPr id="0" name=""/>
        <dsp:cNvSpPr/>
      </dsp:nvSpPr>
      <dsp:spPr>
        <a:xfrm>
          <a:off x="5017010" y="1133"/>
          <a:ext cx="2291532" cy="1527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Выплата ежемесячных доплат к пенсиям муниципальных служащим и лицам, замещающим муниципальные должности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17010" y="1133"/>
        <a:ext cx="2291532" cy="1527688"/>
      </dsp:txXfrm>
    </dsp:sp>
    <dsp:sp modelId="{3A5D10EA-E730-4E45-9E7C-5727F95B3900}">
      <dsp:nvSpPr>
        <dsp:cNvPr id="0" name=""/>
        <dsp:cNvSpPr/>
      </dsp:nvSpPr>
      <dsp:spPr>
        <a:xfrm>
          <a:off x="3336553" y="2535177"/>
          <a:ext cx="1527688" cy="15276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4,0 тыс. руб.</a:t>
          </a:r>
          <a:endParaRPr lang="ru-RU" sz="2500" kern="1200" dirty="0"/>
        </a:p>
      </dsp:txBody>
      <dsp:txXfrm>
        <a:off x="3560278" y="2758902"/>
        <a:ext cx="1080238" cy="1080238"/>
      </dsp:txXfrm>
    </dsp:sp>
    <dsp:sp modelId="{B6126C9A-AB27-407A-BD14-1C503C2EEE33}">
      <dsp:nvSpPr>
        <dsp:cNvPr id="0" name=""/>
        <dsp:cNvSpPr/>
      </dsp:nvSpPr>
      <dsp:spPr>
        <a:xfrm>
          <a:off x="5017010" y="2535177"/>
          <a:ext cx="2291532" cy="1527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Материальная</a:t>
          </a:r>
          <a:r>
            <a:rPr lang="ru-RU" sz="1200" kern="1200" dirty="0" smtClean="0"/>
            <a:t> </a:t>
          </a: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помощь населения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17010" y="2535177"/>
        <a:ext cx="2291532" cy="1527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36133-FB08-4E8E-AE72-5D9AF3EE0DE1}">
      <dsp:nvSpPr>
        <dsp:cNvPr id="0" name=""/>
        <dsp:cNvSpPr/>
      </dsp:nvSpPr>
      <dsp:spPr>
        <a:xfrm>
          <a:off x="2438399" y="0"/>
          <a:ext cx="3657600" cy="4064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Приобретение спортивного инвентаря и спортивной формы Проведение спортивных мероприятий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8399" y="508000"/>
        <a:ext cx="2286000" cy="3048000"/>
      </dsp:txXfrm>
    </dsp:sp>
    <dsp:sp modelId="{0C7B09AA-FB3A-4415-9E6B-F2595BEAE03D}">
      <dsp:nvSpPr>
        <dsp:cNvPr id="0" name=""/>
        <dsp:cNvSpPr/>
      </dsp:nvSpPr>
      <dsp:spPr>
        <a:xfrm>
          <a:off x="0" y="0"/>
          <a:ext cx="2438400" cy="4064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104,5 тыс. руб.</a:t>
          </a:r>
          <a:endParaRPr lang="ru-RU" sz="6400" kern="1200" dirty="0"/>
        </a:p>
      </dsp:txBody>
      <dsp:txXfrm>
        <a:off x="119033" y="119033"/>
        <a:ext cx="2200334" cy="382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.pn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1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1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.png"/><Relationship Id="rId4" Type="http://schemas.openxmlformats.org/officeDocument/2006/relationships/diagramData" Target="../diagrams/data3.xm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33341" y="2331077"/>
            <a:ext cx="7020653" cy="27303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Отчет об исполнении бюджета Ивановского сельского поселения Сальского района за 2017 год</a:t>
            </a:r>
            <a:endParaRPr lang="en-US" sz="40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30618" y="414849"/>
            <a:ext cx="6872470" cy="1169254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Администрация Ивановского  сельского поселения Сальского района</a:t>
            </a:r>
            <a:endParaRPr lang="en-US" sz="32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89"/>
    </mc:Choice>
    <mc:Fallback>
      <p:transition spd="slow" advTm="4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71170" y="271525"/>
            <a:ext cx="7175351" cy="98251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Администрация Ивановского сельского поселения Сальского района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2125" y="1397725"/>
            <a:ext cx="5630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на жилищно-коммунальное хозяйство составили 367,2 тыс. руб.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23878749"/>
              </p:ext>
            </p:extLst>
          </p:nvPr>
        </p:nvGraphicFramePr>
        <p:xfrm>
          <a:off x="361405" y="21415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155" y="2116182"/>
            <a:ext cx="3130730" cy="198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7"/>
    </mc:Choice>
    <mc:Fallback>
      <p:transition spd="slow" advTm="5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03120" y="310713"/>
            <a:ext cx="6843400" cy="89107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Администрация Ивановского сельского поселения Сальского района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8252" y="1412855"/>
            <a:ext cx="623098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на культуру, кинематографию в 2017 году составили  1873,1 тыс.руб.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613953" y="2268129"/>
            <a:ext cx="5371211" cy="2565127"/>
          </a:xfrm>
          <a:prstGeom prst="plaqu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  <a:tileRect/>
          </a:gradFill>
          <a:ln>
            <a:solidFill>
              <a:srgbClr val="99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Финансовое обеспечение выполнения муниципального задания МБУК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Сальского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«Сельский дом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культуры»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Ивановского сельского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 –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1873,1 тыс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360" y="2146372"/>
            <a:ext cx="1974671" cy="131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2026" y="5185954"/>
            <a:ext cx="2552282" cy="142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2"/>
    </mc:Choice>
    <mc:Fallback>
      <p:transition spd="slow" advTm="4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90057" y="297650"/>
            <a:ext cx="6714309" cy="943321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Администрация Ивановского сельского поселения Сальского района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2355" y="1702917"/>
            <a:ext cx="6888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Ивановского сельского поселения в 2017 году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социальную политику составили 60,1 тыс. руб.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13636337"/>
              </p:ext>
            </p:extLst>
          </p:nvPr>
        </p:nvGraphicFramePr>
        <p:xfrm>
          <a:off x="653144" y="2428966"/>
          <a:ext cx="787690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1"/>
    </mc:Choice>
    <mc:Fallback>
      <p:transition spd="slow" advTm="3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84233" y="219273"/>
            <a:ext cx="7175351" cy="90413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Администрация Ивановского сельского поселения Сальского района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8514" y="1376346"/>
            <a:ext cx="5708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составили 104,5 тыс. руб.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88652567"/>
              </p:ext>
            </p:extLst>
          </p:nvPr>
        </p:nvGraphicFramePr>
        <p:xfrm>
          <a:off x="243840" y="22199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8732" y="2438400"/>
            <a:ext cx="2782389" cy="376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5"/>
    </mc:Choice>
    <mc:Fallback>
      <p:transition spd="slow" advTm="4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42" y="1571222"/>
            <a:ext cx="7740204" cy="1056068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Основные параметры исполнения бюджета в 2016-2017 годах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63462" y="551216"/>
            <a:ext cx="6400800" cy="929855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Администрация Ивановского сельского поселения Сальского района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01187"/>
              </p:ext>
            </p:extLst>
          </p:nvPr>
        </p:nvGraphicFramePr>
        <p:xfrm>
          <a:off x="334851" y="2743199"/>
          <a:ext cx="5653205" cy="2176530"/>
        </p:xfrm>
        <a:graphic>
          <a:graphicData uri="http://schemas.openxmlformats.org/drawingml/2006/table">
            <a:tbl>
              <a:tblPr/>
              <a:tblGrid>
                <a:gridCol w="1544844"/>
                <a:gridCol w="1738648"/>
                <a:gridCol w="2369713"/>
              </a:tblGrid>
              <a:tr h="4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onstantia"/>
                          <a:ea typeface="Constantia"/>
                          <a:cs typeface="Times New Roman"/>
                        </a:rPr>
                        <a:t>2016</a:t>
                      </a:r>
                      <a:endParaRPr lang="ru-RU" sz="11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onstantia"/>
                          <a:ea typeface="Constantia"/>
                          <a:cs typeface="Times New Roman"/>
                        </a:rPr>
                        <a:t>2017</a:t>
                      </a:r>
                      <a:endParaRPr lang="ru-RU" sz="11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onstantia"/>
                          <a:ea typeface="Constantia"/>
                          <a:cs typeface="Times New Roman"/>
                        </a:rPr>
                        <a:t>Доходы</a:t>
                      </a:r>
                      <a:endParaRPr lang="ru-RU" sz="11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7575,0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onstantia"/>
                          <a:cs typeface="Times New Roman"/>
                        </a:rPr>
                        <a:t>6536,7</a:t>
                      </a:r>
                      <a:endParaRPr lang="ru-RU" sz="11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onstantia"/>
                          <a:ea typeface="Constantia"/>
                          <a:cs typeface="Times New Roman"/>
                        </a:rPr>
                        <a:t>Расходы</a:t>
                      </a:r>
                      <a:endParaRPr lang="ru-RU" sz="110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nstantia"/>
                          <a:ea typeface="Constantia"/>
                          <a:cs typeface="Times New Roman"/>
                        </a:rPr>
                        <a:t>7463,9</a:t>
                      </a:r>
                      <a:endParaRPr lang="ru-RU" sz="16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onstantia"/>
                          <a:cs typeface="Times New Roman"/>
                        </a:rPr>
                        <a:t>6573,9</a:t>
                      </a:r>
                      <a:endParaRPr lang="ru-RU" sz="11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nstantia"/>
                          <a:ea typeface="Constantia"/>
                          <a:cs typeface="Times New Roman"/>
                        </a:rPr>
                        <a:t>-Дефицит/</a:t>
                      </a:r>
                      <a:endParaRPr lang="ru-RU" sz="1100" dirty="0">
                        <a:latin typeface="Constantia"/>
                        <a:ea typeface="Constantia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nstantia"/>
                          <a:ea typeface="Constantia"/>
                          <a:cs typeface="Times New Roman"/>
                        </a:rPr>
                        <a:t>+</a:t>
                      </a:r>
                      <a:r>
                        <a:rPr lang="ru-RU" sz="1800" b="1" dirty="0" err="1">
                          <a:latin typeface="Constantia"/>
                          <a:ea typeface="Constantia"/>
                          <a:cs typeface="Times New Roman"/>
                        </a:rPr>
                        <a:t>Профицит</a:t>
                      </a:r>
                      <a:endParaRPr lang="ru-RU" sz="1100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onstantia"/>
                          <a:cs typeface="Times New Roman"/>
                        </a:rPr>
                        <a:t>+108,1</a:t>
                      </a:r>
                      <a:endParaRPr lang="ru-RU" sz="11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onstantia"/>
                          <a:cs typeface="Times New Roman"/>
                        </a:rPr>
                        <a:t>-37,2</a:t>
                      </a:r>
                      <a:endParaRPr lang="ru-RU" sz="1100" b="1" dirty="0"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9"/>
    </mc:Choice>
    <mc:Fallback>
      <p:transition spd="slow" advTm="4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90471" y="530757"/>
            <a:ext cx="6434587" cy="106622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Администрация Ивановского сельского поселения  Сальского района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0615" y="1867437"/>
            <a:ext cx="6645498" cy="7856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Доходы 6536,7 тыс. руб.</a:t>
            </a:r>
            <a:endParaRPr lang="ru-RU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777284" y="2678807"/>
            <a:ext cx="759853" cy="68258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604717" y="2689539"/>
            <a:ext cx="697604" cy="67184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3944" y="3410755"/>
            <a:ext cx="3208986" cy="12900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Налоговые и неналоговые (собственные)</a:t>
            </a:r>
            <a:endParaRPr lang="ru-RU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9070" y="5160135"/>
            <a:ext cx="3208986" cy="12900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Безвозмездные поступления</a:t>
            </a:r>
            <a:endParaRPr lang="ru-RU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749380" y="4662153"/>
            <a:ext cx="759853" cy="50227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5944" y="3369972"/>
            <a:ext cx="3425780" cy="12020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3716,6 тыс. руб.</a:t>
            </a:r>
            <a:endParaRPr lang="ru-RU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654086" y="4567708"/>
            <a:ext cx="697604" cy="67184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16828" y="5196626"/>
            <a:ext cx="3425780" cy="12020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2820,1 тыс. руб.</a:t>
            </a:r>
            <a:endParaRPr lang="ru-RU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86"/>
    </mc:Choice>
    <mc:Fallback>
      <p:transition spd="slow" advTm="5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469524" y="744399"/>
            <a:ext cx="6404020" cy="74955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Администрация Ивановского сельского поселения</a:t>
            </a:r>
          </a:p>
          <a:p>
            <a:pPr algn="ctr"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 </a:t>
            </a:r>
            <a:r>
              <a:rPr lang="ru-RU" sz="9600" dirty="0" err="1" smtClean="0">
                <a:solidFill>
                  <a:schemeClr val="tx1"/>
                </a:solidFill>
              </a:rPr>
              <a:t>Сальского</a:t>
            </a:r>
            <a:r>
              <a:rPr lang="ru-RU" sz="9600" dirty="0" smtClean="0">
                <a:solidFill>
                  <a:schemeClr val="tx1"/>
                </a:solidFill>
              </a:rPr>
              <a:t> района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2902" y="3284112"/>
            <a:ext cx="2601533" cy="88864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Налоговые доходы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3491,8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93950" y="1891048"/>
            <a:ext cx="2601533" cy="88864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Госпошлина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34,2 </a:t>
            </a:r>
            <a:r>
              <a:rPr lang="ru-RU" dirty="0" err="1" smtClean="0">
                <a:solidFill>
                  <a:schemeClr val="tx1"/>
                </a:solidFill>
              </a:rPr>
              <a:t>тыс.руб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94986" y="1927537"/>
            <a:ext cx="2601533" cy="88864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НДФЛ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468,6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52693" y="3998890"/>
            <a:ext cx="2601533" cy="88864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ЕСХН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763,4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30074" y="4975538"/>
            <a:ext cx="2601533" cy="88864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Земельный налог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1875,4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1391" y="3852929"/>
            <a:ext cx="2601533" cy="88864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glow rad="101600">
              <a:schemeClr val="accent1">
                <a:lumMod val="40000"/>
                <a:lumOff val="6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 на имущество физических лиц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350,2 тыс. руб.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45476" y="2820473"/>
            <a:ext cx="386366" cy="360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743977" y="2884868"/>
            <a:ext cx="386367" cy="309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0" idx="3"/>
          </p:cNvCxnSpPr>
          <p:nvPr/>
        </p:nvCxnSpPr>
        <p:spPr>
          <a:xfrm flipV="1">
            <a:off x="3002924" y="4172755"/>
            <a:ext cx="513008" cy="124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0"/>
            <a:endCxn id="5" idx="2"/>
          </p:cNvCxnSpPr>
          <p:nvPr/>
        </p:nvCxnSpPr>
        <p:spPr>
          <a:xfrm flipH="1" flipV="1">
            <a:off x="4713669" y="4172754"/>
            <a:ext cx="17172" cy="802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3"/>
          </p:cNvCxnSpPr>
          <p:nvPr/>
        </p:nvCxnSpPr>
        <p:spPr>
          <a:xfrm>
            <a:off x="6014435" y="3728433"/>
            <a:ext cx="321971" cy="238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59"/>
    </mc:Choice>
    <mc:Fallback>
      <p:transition spd="slow" advTm="9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67437" y="183028"/>
            <a:ext cx="7031865" cy="976071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Администрация Ивановского сельского поселения Сальского района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6347" y="1223087"/>
            <a:ext cx="789829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Неналоговые доходы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224,8 тыс. руб.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73516" y="2500257"/>
            <a:ext cx="2343955" cy="130076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Доходы от использования имущества      223,6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тыс. руб.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3516" y="4222959"/>
            <a:ext cx="2279560" cy="15991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Штрафы, санкции, возмещение ущерба          1,2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тыс. руб.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9"/>
    </mc:Choice>
    <mc:Fallback>
      <p:transition spd="slow" advTm="5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57738" y="234544"/>
            <a:ext cx="7175351" cy="105334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Администрация Ивановского сельского поселения Сальского района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3155322" y="1519707"/>
            <a:ext cx="3000779" cy="128788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Безвозмездные поступления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2820</a:t>
            </a:r>
            <a:r>
              <a:rPr lang="ru-RU" b="1" dirty="0" smtClean="0">
                <a:solidFill>
                  <a:schemeClr val="tx1"/>
                </a:solidFill>
              </a:rPr>
              <a:t>,1 </a:t>
            </a:r>
            <a:r>
              <a:rPr lang="ru-RU" dirty="0" smtClean="0">
                <a:solidFill>
                  <a:schemeClr val="tx1"/>
                </a:solidFill>
              </a:rPr>
              <a:t>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26558" y="2805448"/>
            <a:ext cx="1955442" cy="95518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69,5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3761" y="2790422"/>
            <a:ext cx="2867473" cy="145316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Дотации бюджетам сельских поселений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2417,0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71234" y="4243588"/>
            <a:ext cx="2719590" cy="130720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Прочие межбюджетные трансферты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333,6 </a:t>
            </a:r>
            <a:r>
              <a:rPr lang="ru-RU" dirty="0" smtClean="0">
                <a:solidFill>
                  <a:schemeClr val="tx1"/>
                </a:solidFill>
              </a:rPr>
              <a:t>тыс. руб.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3580328" y="2781837"/>
            <a:ext cx="553790" cy="1532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51549" y="2781837"/>
            <a:ext cx="746975" cy="1094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5" idx="6"/>
          </p:cNvCxnSpPr>
          <p:nvPr/>
        </p:nvCxnSpPr>
        <p:spPr>
          <a:xfrm>
            <a:off x="6156101" y="2163651"/>
            <a:ext cx="862885" cy="68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756079" y="2524259"/>
            <a:ext cx="579550" cy="33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3"/>
    </mc:Choice>
    <mc:Fallback>
      <p:transition spd="slow" advTm="6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52282" y="1575249"/>
            <a:ext cx="6557013" cy="88211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Расходы 6573,9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>тыс. руб.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50771" y="311817"/>
            <a:ext cx="6795197" cy="988949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Администрация Ивановского сельского поселения Сальского района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5915" y="2717075"/>
            <a:ext cx="2150772" cy="8882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34,6 %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06540" y="4374830"/>
            <a:ext cx="2150772" cy="901521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65,4 %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31620" y="4414388"/>
            <a:ext cx="4198511" cy="91654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Непрограммные</a:t>
            </a:r>
            <a:r>
              <a:rPr lang="ru-RU" sz="2400" dirty="0" smtClean="0">
                <a:solidFill>
                  <a:schemeClr val="tx1"/>
                </a:solidFill>
              </a:rPr>
              <a:t> расходы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4302,4 </a:t>
            </a:r>
            <a:r>
              <a:rPr lang="ru-RU" sz="2400" dirty="0" smtClean="0">
                <a:solidFill>
                  <a:schemeClr val="tx1"/>
                </a:solidFill>
              </a:rPr>
              <a:t>тыс. руб.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97251" y="2790422"/>
            <a:ext cx="4138412" cy="901521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Программные расходы  2271,5 тыс. руб.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867990" y="3616756"/>
            <a:ext cx="450760" cy="721217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204919" y="3771548"/>
            <a:ext cx="450760" cy="669823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5"/>
    </mc:Choice>
    <mc:Fallback>
      <p:transition spd="slow" advTm="8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29245" y="402154"/>
            <a:ext cx="6621332" cy="98251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Администрация Ивановского сельского поселения Сальского района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30584" y="2303814"/>
            <a:ext cx="2847702" cy="1928552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Программные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расходы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3138" y="2059579"/>
            <a:ext cx="1883822" cy="170470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Доступная</a:t>
            </a:r>
            <a:r>
              <a:rPr lang="ru-RU" sz="1400" b="1" dirty="0" smtClean="0">
                <a:solidFill>
                  <a:schemeClr val="tx1"/>
                </a:solidFill>
              </a:rPr>
              <a:t> среда 18,5 тыс.руб.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5246" y="4315096"/>
            <a:ext cx="2672343" cy="1876698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 367,2 тыс.руб.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00057" y="4537163"/>
            <a:ext cx="2629988" cy="1850573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 12,7 тыс. 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76011" y="2059579"/>
            <a:ext cx="1663338" cy="2255517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культуры 1873,1                              тыс. 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27120" y="2455817"/>
            <a:ext cx="409303" cy="535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577840" y="2612571"/>
            <a:ext cx="195943" cy="3526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3"/>
          </p:cNvCxnSpPr>
          <p:nvPr/>
        </p:nvCxnSpPr>
        <p:spPr>
          <a:xfrm flipV="1">
            <a:off x="5878286" y="2952208"/>
            <a:ext cx="1227908" cy="315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852160" y="3997234"/>
            <a:ext cx="1436914" cy="156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153989" y="4245429"/>
            <a:ext cx="4355" cy="766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77840" y="4245428"/>
            <a:ext cx="313509" cy="470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338251" y="4180114"/>
            <a:ext cx="731520" cy="653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6" idx="1"/>
          </p:cNvCxnSpPr>
          <p:nvPr/>
        </p:nvCxnSpPr>
        <p:spPr>
          <a:xfrm flipV="1">
            <a:off x="2468880" y="3268090"/>
            <a:ext cx="561704" cy="40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3"/>
          </p:cNvCxnSpPr>
          <p:nvPr/>
        </p:nvCxnSpPr>
        <p:spPr>
          <a:xfrm>
            <a:off x="2346960" y="2911929"/>
            <a:ext cx="762000" cy="131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76"/>
    </mc:Choice>
    <mc:Fallback>
      <p:transition spd="slow" advTm="9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55371" y="271524"/>
            <a:ext cx="6792686" cy="969447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Администрация Ивановского сельского поселения Сальского района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4948" y="1486041"/>
            <a:ext cx="4911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НА ОБЩЕГОСУДАРСТВЕННЫЕ ВОПРОСЫ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3885,0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тыс. руб.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9131" y="1371600"/>
            <a:ext cx="2995417" cy="177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843194"/>
              </p:ext>
            </p:extLst>
          </p:nvPr>
        </p:nvGraphicFramePr>
        <p:xfrm>
          <a:off x="363039" y="3356021"/>
          <a:ext cx="7848872" cy="2635355"/>
        </p:xfrm>
        <a:graphic>
          <a:graphicData uri="http://schemas.openxmlformats.org/drawingml/2006/table">
            <a:tbl>
              <a:tblPr/>
              <a:tblGrid>
                <a:gridCol w="5119150"/>
                <a:gridCol w="2729722"/>
              </a:tblGrid>
              <a:tr h="236791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(тыс. руб.)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высшего должностного лица муниципального образования (Главы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823,4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Администрации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Ивановского сельского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 финансовых, налоговых и таможенных органов и органов финансового(финансово-бюджетного)надзора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29974" y="2431777"/>
            <a:ext cx="5256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 оплату расходов по всем общегосударственным </a:t>
            </a: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вопросам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Ивановского сельского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поселения: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6"/>
    </mc:Choice>
    <mc:Fallback>
      <p:transition spd="slow" advTm="2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972</TotalTime>
  <Words>494</Words>
  <Application>Microsoft Office PowerPoint</Application>
  <PresentationFormat>Экран (4:3)</PresentationFormat>
  <Paragraphs>99</Paragraphs>
  <Slides>13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Slipstream</vt:lpstr>
      <vt:lpstr>Администрация Ивановского  сельского поселения Сальского района</vt:lpstr>
      <vt:lpstr>Основные параметры исполнения бюджета в 2016-2017 годах</vt:lpstr>
      <vt:lpstr>Администрация Ивановского сельского поселения  Сальского района</vt:lpstr>
      <vt:lpstr>Презентация PowerPoint</vt:lpstr>
      <vt:lpstr>Администрация Ивановского сельского поселения Сальского района</vt:lpstr>
      <vt:lpstr>Администрация Ивановского сельского поселения Сальского района</vt:lpstr>
      <vt:lpstr>Администрация Ивановского сельского поселения Сальского района</vt:lpstr>
      <vt:lpstr>Администрация Ивановского сельского поселения Сальского района</vt:lpstr>
      <vt:lpstr>Администрация Ивановского сельского поселения Сальского района</vt:lpstr>
      <vt:lpstr>Администрация Ивановского сельского поселения Сальского района</vt:lpstr>
      <vt:lpstr>Администрация Ивановского сельского поселения Сальского района</vt:lpstr>
      <vt:lpstr>Администрация Ивановского сельского поселения Сальского района</vt:lpstr>
      <vt:lpstr>Администрация Ивановского сельского поселения Сальского района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Ивановка</cp:lastModifiedBy>
  <cp:revision>169</cp:revision>
  <dcterms:created xsi:type="dcterms:W3CDTF">2014-09-16T21:39:42Z</dcterms:created>
  <dcterms:modified xsi:type="dcterms:W3CDTF">2018-01-26T12:49:53Z</dcterms:modified>
</cp:coreProperties>
</file>