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360">
          <a:solidFill>
            <a:srgbClr val="878787"/>
          </a:solidFill>
          <a:round/>
        </a:ln>
      </c:spPr>
    </c:floor>
    <c:backWall>
      <c:spPr>
        <a:noFill/>
        <a:ln w="9360">
          <a:solidFill>
            <a:srgbClr val="878787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35092556124458"/>
          <c:y val="5.1445864156018803E-2"/>
          <c:w val="0.84222134698700302"/>
          <c:h val="0.68476798924008153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49,0</a:t>
                    </a:r>
                    <a:endParaRPr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smtClean="0"/>
                      <a:t>3.</a:t>
                    </a:r>
                    <a:r>
                      <a:rPr lang="ru-RU" smtClean="0"/>
                      <a:t>3</a:t>
                    </a:r>
                    <a:endParaRPr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47,7</a:t>
                    </a:r>
                    <a:endParaRPr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ru-RU"/>
              </a:p>
            </c:txPr>
            <c:showVal val="1"/>
          </c:dLbls>
          <c:cat>
            <c:strRef>
              <c:f>categories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51.6</c:v>
                </c:pt>
                <c:pt idx="1">
                  <c:v>3.6</c:v>
                </c:pt>
                <c:pt idx="2">
                  <c:v>44.8</c:v>
                </c:pt>
              </c:numCache>
            </c:numRef>
          </c:val>
        </c:ser>
        <c:shape val="cylinder"/>
        <c:axId val="96819072"/>
        <c:axId val="96820608"/>
        <c:axId val="0"/>
      </c:bar3DChart>
      <c:catAx>
        <c:axId val="96819072"/>
        <c:scaling>
          <c:orientation val="minMax"/>
        </c:scaling>
        <c:axPos val="b"/>
        <c:numFmt formatCode="dd\.mm\.yyyy" sourceLinked="1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96820608"/>
        <c:crosses val="autoZero"/>
        <c:auto val="1"/>
        <c:lblAlgn val="ctr"/>
        <c:lblOffset val="100"/>
      </c:catAx>
      <c:valAx>
        <c:axId val="96820608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lang="en-US" sz="1000" spc="-1">
                <a:solidFill>
                  <a:srgbClr val="000000"/>
                </a:solidFill>
                <a:latin typeface="Calibri"/>
                <a:ea typeface="DejaVu Sans"/>
              </a:defRPr>
            </a:pPr>
            <a:endParaRPr lang="ru-RU"/>
          </a:p>
        </c:txPr>
        <c:crossAx val="96819072"/>
        <c:crosses val="autoZero"/>
        <c:crossBetween val="between"/>
      </c:valAx>
      <c:spPr>
        <a:noFill/>
        <a:ln w="9360">
          <a:solidFill>
            <a:srgbClr val="878787"/>
          </a:solidFill>
          <a:round/>
        </a:ln>
      </c:spPr>
    </c:plotArea>
    <c:plotVisOnly val="1"/>
    <c:dispBlanksAs val="gap"/>
  </c:chart>
  <c:spPr>
    <a:noFill/>
    <a:ln>
      <a:noFill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8" name="Рисунок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 hidden="1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0" y="0"/>
            <a:ext cx="9141840" cy="685584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spc="-1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514440" y="534528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"/>
          <p:cNvSpPr/>
          <p:nvPr/>
        </p:nvSpPr>
        <p:spPr>
          <a:xfrm>
            <a:off x="420840" y="692280"/>
            <a:ext cx="8227440" cy="1150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3"/>
          <p:cNvSpPr/>
          <p:nvPr/>
        </p:nvSpPr>
        <p:spPr>
          <a:xfrm>
            <a:off x="571472" y="2122560"/>
            <a:ext cx="8087608" cy="10921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80000"/>
              </a:lnSpc>
            </a:pP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подготовлен на основании решения Собрания депутатов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от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15.12.2017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67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«О бюджете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2000" strike="noStrike" spc="-4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на </a:t>
            </a:r>
            <a:r>
              <a:rPr lang="ru-RU" sz="2000" strike="noStrike" spc="-1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 на плановый период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2019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2020 </a:t>
            </a:r>
            <a:r>
              <a:rPr lang="ru-RU" sz="2000" strike="noStrike" spc="-18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годов</a:t>
            </a:r>
            <a:r>
              <a:rPr lang="ru-RU" sz="2000" strike="noStrike" spc="-4" dirty="0" smtClean="0">
                <a:solidFill>
                  <a:srgbClr val="443329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»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-720" y="720"/>
            <a:ext cx="360" cy="36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5"/>
          <p:cNvSpPr/>
          <p:nvPr/>
        </p:nvSpPr>
        <p:spPr>
          <a:xfrm>
            <a:off x="720" y="0"/>
            <a:ext cx="360" cy="360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noFill/>
          <a:ln w="32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6" name="Picture 2" descr="C:\Documents and Settings\User\Рабочий стол\Новая папка333333\DSCN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214662"/>
            <a:ext cx="757242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749880" y="151560"/>
            <a:ext cx="7382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32920" indent="-218880">
              <a:lnSpc>
                <a:spcPct val="101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расходов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b="1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b="1" strike="noStrike" spc="-29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 района по программному принципу </a:t>
            </a:r>
            <a:r>
              <a:rPr lang="ru-RU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</a:t>
            </a:r>
            <a:r>
              <a:rPr lang="ru-RU" sz="1800" b="1" strike="noStrike" spc="-27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800" b="1" strike="noStrike" spc="-1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</a:t>
            </a:r>
            <a:endParaRPr/>
          </a:p>
        </p:txBody>
      </p:sp>
      <p:sp>
        <p:nvSpPr>
          <p:cNvPr id="343" name="CustomShape 2"/>
          <p:cNvSpPr/>
          <p:nvPr/>
        </p:nvSpPr>
        <p:spPr>
          <a:xfrm>
            <a:off x="395640" y="1475640"/>
            <a:ext cx="502200" cy="468792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3"/>
          <p:cNvSpPr/>
          <p:nvPr/>
        </p:nvSpPr>
        <p:spPr>
          <a:xfrm>
            <a:off x="395640" y="1412640"/>
            <a:ext cx="502200" cy="124200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4"/>
          <p:cNvSpPr/>
          <p:nvPr/>
        </p:nvSpPr>
        <p:spPr>
          <a:xfrm>
            <a:off x="395640" y="1412640"/>
            <a:ext cx="502200" cy="4750920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6" name="CustomShape 5"/>
          <p:cNvSpPr/>
          <p:nvPr/>
        </p:nvSpPr>
        <p:spPr>
          <a:xfrm>
            <a:off x="434520" y="2920680"/>
            <a:ext cx="472320" cy="250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marL="12600">
              <a:lnSpc>
                <a:spcPts val="7"/>
              </a:lnSpc>
            </a:pP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</a:t>
            </a:r>
            <a:r>
              <a:rPr lang="ru-RU" sz="3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Ю</a:t>
            </a:r>
            <a:r>
              <a:rPr lang="ru-RU" sz="3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ДЖЕТ</a:t>
            </a:r>
            <a:endParaRPr/>
          </a:p>
        </p:txBody>
      </p:sp>
      <p:sp>
        <p:nvSpPr>
          <p:cNvPr id="347" name="CustomShape 6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7"/>
          <p:cNvSpPr/>
          <p:nvPr/>
        </p:nvSpPr>
        <p:spPr>
          <a:xfrm>
            <a:off x="3110040" y="1603440"/>
            <a:ext cx="2066760" cy="122220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9" name="CustomShape 8"/>
          <p:cNvSpPr/>
          <p:nvPr/>
        </p:nvSpPr>
        <p:spPr>
          <a:xfrm>
            <a:off x="3250800" y="1843560"/>
            <a:ext cx="17794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600" b="1" strike="noStrike" spc="-14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Муниципальные  </a:t>
            </a:r>
            <a:r>
              <a:rPr lang="ru-RU" sz="1600" b="1" strike="noStrike" spc="-10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программы  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(2066,0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4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</a:t>
            </a:r>
            <a:endParaRPr/>
          </a:p>
        </p:txBody>
      </p:sp>
      <p:sp>
        <p:nvSpPr>
          <p:cNvPr id="350" name="CustomShape 9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1" name="CustomShape 10"/>
          <p:cNvSpPr/>
          <p:nvPr/>
        </p:nvSpPr>
        <p:spPr>
          <a:xfrm>
            <a:off x="2979720" y="4260960"/>
            <a:ext cx="2166480" cy="1360080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2" name="CustomShape 11"/>
          <p:cNvSpPr/>
          <p:nvPr/>
        </p:nvSpPr>
        <p:spPr>
          <a:xfrm>
            <a:off x="3140640" y="4570560"/>
            <a:ext cx="1844280" cy="9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1440" algn="ctr">
              <a:lnSpc>
                <a:spcPct val="100000"/>
              </a:lnSpc>
            </a:pP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38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</a:t>
            </a:r>
            <a:r>
              <a:rPr lang="ru-RU" sz="1600" b="1" strike="noStrike" spc="-11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</a:t>
            </a:r>
            <a:r>
              <a:rPr lang="ru-RU" sz="1600" b="1" strike="noStrike" spc="-8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огра</a:t>
            </a:r>
            <a:r>
              <a:rPr lang="ru-RU" sz="1600" b="1" strike="noStrike" spc="-69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8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</a:t>
            </a:r>
            <a:r>
              <a:rPr lang="ru-RU" sz="1600" b="1" strike="noStrike" spc="-94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600" b="1" strike="noStrike" spc="-103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ые</a:t>
            </a:r>
            <a:r>
              <a:rPr lang="ru-RU" sz="16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lang="ru-RU" sz="1600" b="1" strike="noStrike" spc="-16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</a:t>
            </a:r>
            <a:endParaRPr/>
          </a:p>
          <a:p>
            <a:pPr marL="181440"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</a:t>
            </a:r>
            <a:r>
              <a:rPr lang="ru-RU" sz="16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4179,7 </a:t>
            </a:r>
            <a:r>
              <a:rPr lang="ru-RU" sz="1600" b="1" strike="noStrike" spc="-15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тыс.</a:t>
            </a:r>
            <a:r>
              <a:rPr lang="ru-RU" sz="1600" b="1" strike="noStrike" spc="-25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600" b="1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рублей)</a:t>
            </a:r>
            <a:endParaRPr/>
          </a:p>
        </p:txBody>
      </p:sp>
      <p:sp>
        <p:nvSpPr>
          <p:cNvPr id="353" name="CustomShape 12"/>
          <p:cNvSpPr/>
          <p:nvPr/>
        </p:nvSpPr>
        <p:spPr>
          <a:xfrm>
            <a:off x="1403640" y="1539360"/>
            <a:ext cx="934560" cy="4633920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13"/>
          <p:cNvSpPr/>
          <p:nvPr/>
        </p:nvSpPr>
        <p:spPr>
          <a:xfrm>
            <a:off x="1403640" y="1422360"/>
            <a:ext cx="934560" cy="232200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14"/>
          <p:cNvSpPr/>
          <p:nvPr/>
        </p:nvSpPr>
        <p:spPr>
          <a:xfrm>
            <a:off x="1403640" y="1422360"/>
            <a:ext cx="934560" cy="4750920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15"/>
          <p:cNvSpPr/>
          <p:nvPr/>
        </p:nvSpPr>
        <p:spPr>
          <a:xfrm>
            <a:off x="1542960" y="2161800"/>
            <a:ext cx="687600" cy="376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270" lIns="0" tIns="0" rIns="0" bIns="0"/>
          <a:lstStyle/>
          <a:p>
            <a:pPr algn="ctr">
              <a:lnSpc>
                <a:spcPts val="5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Программные</a:t>
            </a:r>
            <a:r>
              <a:rPr lang="ru-RU" sz="2400" b="1" strike="noStrike" spc="-10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Непрограммные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Расход</a:t>
            </a:r>
            <a:endParaRPr/>
          </a:p>
        </p:txBody>
      </p:sp>
      <p:sp>
        <p:nvSpPr>
          <p:cNvPr id="357" name="CustomShape 16"/>
          <p:cNvSpPr/>
          <p:nvPr/>
        </p:nvSpPr>
        <p:spPr>
          <a:xfrm>
            <a:off x="900000" y="3789360"/>
            <a:ext cx="501480" cy="7200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17"/>
          <p:cNvSpPr/>
          <p:nvPr/>
        </p:nvSpPr>
        <p:spPr>
          <a:xfrm>
            <a:off x="2340000" y="2373480"/>
            <a:ext cx="768240" cy="1017000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18"/>
          <p:cNvSpPr/>
          <p:nvPr/>
        </p:nvSpPr>
        <p:spPr>
          <a:xfrm>
            <a:off x="2332080" y="3860640"/>
            <a:ext cx="645480" cy="85392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20"/>
          <p:cNvSpPr/>
          <p:nvPr/>
        </p:nvSpPr>
        <p:spPr>
          <a:xfrm>
            <a:off x="5316480" y="958680"/>
            <a:ext cx="3501720" cy="52380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21"/>
          <p:cNvSpPr/>
          <p:nvPr/>
        </p:nvSpPr>
        <p:spPr>
          <a:xfrm>
            <a:off x="6143760" y="1143000"/>
            <a:ext cx="188172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63" name="CustomShape 22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4" name="CustomShape 23"/>
          <p:cNvSpPr/>
          <p:nvPr/>
        </p:nvSpPr>
        <p:spPr>
          <a:xfrm>
            <a:off x="5364360" y="1557360"/>
            <a:ext cx="3454200" cy="57456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24"/>
          <p:cNvSpPr/>
          <p:nvPr/>
        </p:nvSpPr>
        <p:spPr>
          <a:xfrm>
            <a:off x="5841720" y="1698120"/>
            <a:ext cx="2453400" cy="50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5760" indent="-81720">
              <a:lnSpc>
                <a:spcPct val="100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качественными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жилищно- 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коммунальными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услугами</a:t>
            </a:r>
            <a:r>
              <a:rPr lang="ru-RU" sz="1100" strike="noStrike" spc="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</a:t>
            </a:r>
            <a:endParaRPr/>
          </a:p>
        </p:txBody>
      </p:sp>
      <p:sp>
        <p:nvSpPr>
          <p:cNvPr id="366" name="CustomShape 25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26"/>
          <p:cNvSpPr/>
          <p:nvPr/>
        </p:nvSpPr>
        <p:spPr>
          <a:xfrm>
            <a:off x="5330880" y="2205000"/>
            <a:ext cx="3560040" cy="86148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27"/>
          <p:cNvSpPr/>
          <p:nvPr/>
        </p:nvSpPr>
        <p:spPr>
          <a:xfrm>
            <a:off x="5535720" y="2417760"/>
            <a:ext cx="3078360" cy="66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1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Защита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населения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территории от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чрезвычайных  ситуаций,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обеспечение пожарной безопасности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безопасности людей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водных</a:t>
            </a:r>
            <a:r>
              <a:rPr lang="ru-RU" sz="1100" strike="noStrike" spc="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объектах</a:t>
            </a:r>
            <a:endParaRPr/>
          </a:p>
        </p:txBody>
      </p:sp>
      <p:sp>
        <p:nvSpPr>
          <p:cNvPr id="369" name="CustomShape 28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9"/>
          <p:cNvSpPr/>
          <p:nvPr/>
        </p:nvSpPr>
        <p:spPr>
          <a:xfrm>
            <a:off x="5316480" y="3068640"/>
            <a:ext cx="3574800" cy="330120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0"/>
          <p:cNvSpPr/>
          <p:nvPr/>
        </p:nvSpPr>
        <p:spPr>
          <a:xfrm>
            <a:off x="6202800" y="3161160"/>
            <a:ext cx="177516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Развитие культуры </a:t>
            </a:r>
            <a:endParaRPr/>
          </a:p>
        </p:txBody>
      </p:sp>
      <p:sp>
        <p:nvSpPr>
          <p:cNvPr id="372" name="CustomShape 31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32"/>
          <p:cNvSpPr/>
          <p:nvPr/>
        </p:nvSpPr>
        <p:spPr>
          <a:xfrm>
            <a:off x="5313600" y="342900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33"/>
          <p:cNvSpPr/>
          <p:nvPr/>
        </p:nvSpPr>
        <p:spPr>
          <a:xfrm>
            <a:off x="5757480" y="3510000"/>
            <a:ext cx="268524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1440" indent="-707040">
              <a:lnSpc>
                <a:spcPct val="100000"/>
              </a:lnSpc>
            </a:pPr>
            <a:endParaRPr/>
          </a:p>
        </p:txBody>
      </p:sp>
      <p:sp>
        <p:nvSpPr>
          <p:cNvPr id="376" name="CustomShape 35"/>
          <p:cNvSpPr/>
          <p:nvPr/>
        </p:nvSpPr>
        <p:spPr>
          <a:xfrm>
            <a:off x="5313600" y="3922920"/>
            <a:ext cx="3611160" cy="463320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7" name="CustomShape 36"/>
          <p:cNvSpPr/>
          <p:nvPr/>
        </p:nvSpPr>
        <p:spPr>
          <a:xfrm>
            <a:off x="5881320" y="4087800"/>
            <a:ext cx="243684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78" name="CustomShape 37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38"/>
          <p:cNvSpPr/>
          <p:nvPr/>
        </p:nvSpPr>
        <p:spPr>
          <a:xfrm>
            <a:off x="5310360" y="4387680"/>
            <a:ext cx="3614040" cy="46152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9"/>
          <p:cNvSpPr/>
          <p:nvPr/>
        </p:nvSpPr>
        <p:spPr>
          <a:xfrm>
            <a:off x="6122160" y="4552200"/>
            <a:ext cx="1952280" cy="1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1" name="CustomShape 40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382" name="CustomShape 41"/>
          <p:cNvSpPr/>
          <p:nvPr/>
        </p:nvSpPr>
        <p:spPr>
          <a:xfrm>
            <a:off x="5321160" y="4917960"/>
            <a:ext cx="3603240" cy="463320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2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endParaRPr/>
          </a:p>
        </p:txBody>
      </p:sp>
      <p:sp>
        <p:nvSpPr>
          <p:cNvPr id="384" name="CustomShape 43"/>
          <p:cNvSpPr/>
          <p:nvPr/>
        </p:nvSpPr>
        <p:spPr>
          <a:xfrm>
            <a:off x="5310360" y="5405400"/>
            <a:ext cx="3614040" cy="463320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CustomShape 44"/>
          <p:cNvSpPr/>
          <p:nvPr/>
        </p:nvSpPr>
        <p:spPr>
          <a:xfrm>
            <a:off x="5310360" y="5943600"/>
            <a:ext cx="3614040" cy="578880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45"/>
          <p:cNvSpPr/>
          <p:nvPr/>
        </p:nvSpPr>
        <p:spPr>
          <a:xfrm>
            <a:off x="4222800" y="958680"/>
            <a:ext cx="1105920" cy="59364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noFill/>
          <a:ln w="1008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411480" y="543960"/>
            <a:ext cx="8387640" cy="775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2"/>
          <p:cNvSpPr/>
          <p:nvPr/>
        </p:nvSpPr>
        <p:spPr>
          <a:xfrm>
            <a:off x="828000" y="633600"/>
            <a:ext cx="760392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124800" indent="-3110760">
              <a:lnSpc>
                <a:spcPct val="100000"/>
              </a:lnSpc>
            </a:pPr>
            <a:r>
              <a:rPr lang="ru-RU" sz="18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в сфере национальной безопасности и правоохранительной  деятельности</a:t>
            </a:r>
            <a:endParaRPr/>
          </a:p>
        </p:txBody>
      </p:sp>
      <p:graphicFrame>
        <p:nvGraphicFramePr>
          <p:cNvPr id="391" name="Table 3"/>
          <p:cNvGraphicFramePr/>
          <p:nvPr/>
        </p:nvGraphicFramePr>
        <p:xfrm>
          <a:off x="785786" y="4857760"/>
          <a:ext cx="7643866" cy="1502702"/>
        </p:xfrm>
        <a:graphic>
          <a:graphicData uri="http://schemas.openxmlformats.org/drawingml/2006/table">
            <a:tbl>
              <a:tblPr/>
              <a:tblGrid>
                <a:gridCol w="5595647"/>
                <a:gridCol w="2048219"/>
              </a:tblGrid>
              <a:tr h="466458">
                <a:tc>
                  <a:txBody>
                    <a:bodyPr/>
                    <a:lstStyle/>
                    <a:p>
                      <a:pPr marL="1202760">
                        <a:lnSpc>
                          <a:spcPct val="100000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Наименование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8280" indent="103680">
                        <a:lnSpc>
                          <a:spcPts val="4"/>
                        </a:lnSpc>
                      </a:pP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2016 </a:t>
                      </a:r>
                      <a:r>
                        <a:rPr lang="ru-RU" sz="12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</a:t>
                      </a:r>
                      <a:r>
                        <a:rPr lang="ru-RU" sz="12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тыс.</a:t>
                      </a:r>
                      <a:r>
                        <a:rPr lang="ru-RU" sz="1200" strike="noStrike" spc="-4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strike="noStrike" spc="-4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92143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Защита населения и территории от  чрезвычайных ситуаций природного и  техногенного характера, гражданская  оборона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;18,0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; </a:t>
                      </a:r>
                      <a:r>
                        <a:rPr lang="ru-RU" sz="12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44101">
                <a:tc>
                  <a:txBody>
                    <a:bodyPr/>
                    <a:lstStyle/>
                    <a:p>
                      <a:pPr marL="213840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ИТОГО</a:t>
                      </a:r>
                      <a:r>
                        <a:rPr lang="ru-RU" sz="1200" b="1" strike="noStrike" spc="-58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200" b="1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расходы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18,0;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; </a:t>
                      </a: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2" name="CustomShape 4"/>
          <p:cNvSpPr/>
          <p:nvPr/>
        </p:nvSpPr>
        <p:spPr>
          <a:xfrm>
            <a:off x="2995560" y="1740960"/>
            <a:ext cx="48106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 расходов местного  бюджета по разделу</a:t>
            </a:r>
            <a:r>
              <a:rPr lang="ru-RU" sz="14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«Национальная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безопасность и правоохранительная деятельность»</a:t>
            </a:r>
            <a:r>
              <a:rPr lang="ru-RU" sz="1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составил:</a:t>
            </a:r>
            <a:endParaRPr/>
          </a:p>
        </p:txBody>
      </p:sp>
      <p:pic>
        <p:nvPicPr>
          <p:cNvPr id="4098" name="Picture 2" descr="C:\Documents and Settings\User\Рабочий стол\Новая папка333333\DSCN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71490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123480" y="228600"/>
            <a:ext cx="8821800" cy="761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CustomShape 2"/>
          <p:cNvSpPr/>
          <p:nvPr/>
        </p:nvSpPr>
        <p:spPr>
          <a:xfrm>
            <a:off x="540360" y="315360"/>
            <a:ext cx="8061480" cy="122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7760" rIns="0" bIns="0"/>
          <a:lstStyle/>
          <a:p>
            <a:pPr marL="852120">
              <a:lnSpc>
                <a:spcPct val="100000"/>
              </a:lnSpc>
            </a:pPr>
            <a:r>
              <a:rPr lang="ru-RU" sz="24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Расходы </a:t>
            </a:r>
            <a:r>
              <a:rPr lang="ru-RU" sz="2400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 </a:t>
            </a:r>
            <a:r>
              <a:rPr lang="ru-RU" sz="2400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24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культуру,</a:t>
            </a:r>
            <a:r>
              <a:rPr lang="ru-RU" sz="2400" strike="noStrike" spc="10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2400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кинематографию</a:t>
            </a:r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231840" y="1409040"/>
            <a:ext cx="8678160" cy="23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счет средств бюджета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Сальского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района учреждения 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культуры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оказывают населению сельского поселения муниципальные</a:t>
            </a:r>
            <a:r>
              <a:rPr lang="ru-RU" sz="1600" strike="noStrike" spc="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услуги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</a:t>
            </a:r>
            <a:r>
              <a:rPr lang="ru-RU" sz="16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организации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досуга</a:t>
            </a:r>
            <a:r>
              <a:rPr lang="ru-RU" sz="1600" strike="noStrike" spc="-4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приобщения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жителей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муниципального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образования</a:t>
            </a:r>
            <a:r>
              <a:rPr lang="ru-RU" sz="1600" strike="noStrike" spc="-3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творчеству,  культурному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развитию и самообразованию, любительскому искусству и ремеслам</a:t>
            </a:r>
            <a:r>
              <a:rPr lang="ru-RU" sz="1600" strike="noStrike" spc="-26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по организации библиотечного</a:t>
            </a:r>
            <a:r>
              <a:rPr lang="ru-RU" sz="1600" strike="noStrike" spc="-13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обслуживания.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Выполнение функций осуществляется бюджетными учреждениями</a:t>
            </a:r>
            <a:r>
              <a:rPr lang="ru-RU" sz="1600" strike="noStrike" spc="-8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:  МБУК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«СДК Ивановского сельского поселения» </a:t>
            </a:r>
            <a:endParaRPr/>
          </a:p>
          <a:p>
            <a:pPr marL="1249200" indent="-972000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Общий объем </a:t>
            </a:r>
            <a:r>
              <a:rPr lang="ru-RU" sz="16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расходов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 разделу 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«Культура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 кинематография»</a:t>
            </a:r>
            <a:r>
              <a:rPr lang="ru-RU" sz="1600" strike="noStrike" spc="148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составляет:За</a:t>
            </a:r>
            <a:endParaRPr/>
          </a:p>
        </p:txBody>
      </p:sp>
      <p:graphicFrame>
        <p:nvGraphicFramePr>
          <p:cNvPr id="397" name="Table 4"/>
          <p:cNvGraphicFramePr/>
          <p:nvPr/>
        </p:nvGraphicFramePr>
        <p:xfrm>
          <a:off x="2786050" y="3571876"/>
          <a:ext cx="4643470" cy="1055945"/>
        </p:xfrm>
        <a:graphic>
          <a:graphicData uri="http://schemas.openxmlformats.org/drawingml/2006/table">
            <a:tbl>
              <a:tblPr/>
              <a:tblGrid>
                <a:gridCol w="4643470"/>
              </a:tblGrid>
              <a:tr h="285752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b="1" i="1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b="1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51145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                 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1626,7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</a:t>
                      </a:r>
                      <a:r>
                        <a:rPr lang="ru-RU" sz="1400" i="1" strike="noStrike" spc="-8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руб.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1517,0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 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1458,9 </a:t>
                      </a:r>
                      <a:r>
                        <a:rPr lang="ru-RU" sz="1400" i="1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т.руб.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4500594" cy="1857388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овая папка333333\IMG_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50059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191880" y="260640"/>
            <a:ext cx="8634240" cy="756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2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3"/>
          <p:cNvSpPr/>
          <p:nvPr/>
        </p:nvSpPr>
        <p:spPr>
          <a:xfrm>
            <a:off x="540360" y="315360"/>
            <a:ext cx="8061480" cy="12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6200" rIns="0" bIns="0"/>
          <a:lstStyle/>
          <a:p>
            <a:pPr marL="1099080">
              <a:lnSpc>
                <a:spcPct val="100000"/>
              </a:lnSpc>
            </a:pPr>
            <a:r>
              <a:rPr lang="ru-RU" sz="3600" strike="noStrike" spc="-2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общ     е                г          о                с           у   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а 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с        т                в          е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3600" strike="noStrike" spc="-800" baseline="2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  </a:t>
            </a:r>
            <a:r>
              <a:rPr lang="ru-RU" sz="3600" strike="noStrike" spc="-800" baseline="2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                           </a:t>
            </a:r>
            <a:r>
              <a:rPr lang="ru-RU" sz="3600" strike="noStrike" spc="-800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          </a:t>
            </a:r>
            <a:r>
              <a:rPr lang="ru-RU" sz="3600" strike="noStrike" spc="-1" baseline="2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опросы</a:t>
            </a:r>
            <a:endParaRPr/>
          </a:p>
        </p:txBody>
      </p:sp>
      <p:sp>
        <p:nvSpPr>
          <p:cNvPr id="403" name="CustomShape 4"/>
          <p:cNvSpPr/>
          <p:nvPr/>
        </p:nvSpPr>
        <p:spPr>
          <a:xfrm>
            <a:off x="3354120" y="1519920"/>
            <a:ext cx="4889880" cy="4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оплату расходов по </a:t>
            </a:r>
            <a:r>
              <a:rPr lang="ru-RU" sz="1400" b="1" i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всем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общегосударственным</a:t>
            </a:r>
            <a:r>
              <a:rPr lang="ru-RU" sz="1400" b="1" i="1" strike="noStrike" spc="-3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вопросам</a:t>
            </a:r>
            <a:endParaRPr/>
          </a:p>
          <a:p>
            <a:pPr marL="3240" algn="ctr">
              <a:lnSpc>
                <a:spcPct val="100000"/>
              </a:lnSpc>
            </a:pPr>
            <a:r>
              <a:rPr lang="ru-RU" sz="14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i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04" name="Table 5"/>
          <p:cNvGraphicFramePr/>
          <p:nvPr/>
        </p:nvGraphicFramePr>
        <p:xfrm>
          <a:off x="928800" y="2643120"/>
          <a:ext cx="7546680" cy="3919680"/>
        </p:xfrm>
        <a:graphic>
          <a:graphicData uri="http://schemas.openxmlformats.org/drawingml/2006/table">
            <a:tbl>
              <a:tblPr/>
              <a:tblGrid>
                <a:gridCol w="4843440"/>
                <a:gridCol w="2703240"/>
              </a:tblGrid>
              <a:tr h="5608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1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strike="noStrike" spc="-9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945000">
                <a:tc>
                  <a:txBody>
                    <a:bodyPr/>
                    <a:lstStyle/>
                    <a:p>
                      <a:pPr marL="22608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высшего 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должностного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лица</a:t>
                      </a:r>
                      <a:r>
                        <a:rPr lang="ru-RU" sz="1400" strike="noStrike" spc="-55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муниципального  </a:t>
                      </a: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образования </a:t>
                      </a:r>
                      <a:r>
                        <a:rPr lang="ru-RU" sz="1400" strike="noStrike" spc="-18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(Главы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786,0    786,0   </a:t>
                      </a:r>
                      <a:r>
                        <a:rPr lang="ru-RU" sz="1600" dirty="0" smtClean="0"/>
                        <a:t>786,0</a:t>
                      </a:r>
                      <a:endParaRPr sz="160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4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Функционирование</a:t>
                      </a:r>
                      <a:r>
                        <a:rPr lang="ru-RU" sz="1400" strike="noStrike" spc="-63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Администрации  </a:t>
                      </a:r>
                      <a:r>
                        <a:rPr lang="ru-RU" sz="1400" strike="noStrike" spc="-15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Ивановского</a:t>
                      </a:r>
                      <a:r>
                        <a:rPr lang="ru-RU" sz="1400" strike="noStrike" spc="-4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сельского  поселения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3913,8  3575,5  3439,9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731160">
                <a:tc>
                  <a:txBody>
                    <a:bodyPr/>
                    <a:lstStyle/>
                    <a:p>
                      <a:pPr marL="22356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Обеспечение проведения выборов и референдумов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00,0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898560">
                        <a:lnSpc>
                          <a:spcPct val="100000"/>
                        </a:lnSpc>
                      </a:pP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Резервные</a:t>
                      </a:r>
                      <a:r>
                        <a:rPr lang="ru-RU" sz="1400" strike="noStrike" spc="-8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 </a:t>
                      </a:r>
                      <a:r>
                        <a:rPr lang="ru-RU" sz="1400" strike="noStrike" spc="-15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фонды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15,0  15,0 </a:t>
                      </a:r>
                      <a:r>
                        <a:rPr lang="ru-RU" sz="140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15,0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  <a:tr h="519120">
                <a:tc>
                  <a:txBody>
                    <a:bodyPr/>
                    <a:lstStyle/>
                    <a:p>
                      <a:pPr marL="1266120" indent="-813960">
                        <a:lnSpc>
                          <a:spcPct val="100000"/>
                        </a:lnSpc>
                      </a:pPr>
                      <a:r>
                        <a:rPr lang="ru-RU" sz="1400" strike="noStrike" spc="-4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Другие </a:t>
                      </a:r>
                      <a:r>
                        <a:rPr lang="ru-RU" sz="1400" strike="noStrike" spc="-9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общегосударственные  </a:t>
                      </a: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Franklin Gothic Medium"/>
                        </a:rPr>
                        <a:t>вопросы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</a:t>
                      </a: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11,0  11,0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405" name="CustomShape 6"/>
          <p:cNvSpPr/>
          <p:nvPr/>
        </p:nvSpPr>
        <p:spPr>
          <a:xfrm>
            <a:off x="468360" y="1125720"/>
            <a:ext cx="2445840" cy="13647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ru-RU" sz="3200" dirty="0" smtClean="0"/>
              <a:t>Социальная  политика</a:t>
            </a:r>
            <a:endParaRPr lang="ru-RU" sz="3200" dirty="0"/>
          </a:p>
        </p:txBody>
      </p:sp>
      <p:sp>
        <p:nvSpPr>
          <p:cNvPr id="407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500400">
              <a:lnSpc>
                <a:spcPct val="100000"/>
              </a:lnSpc>
            </a:pPr>
            <a:endParaRPr/>
          </a:p>
        </p:txBody>
      </p:sp>
      <p:graphicFrame>
        <p:nvGraphicFramePr>
          <p:cNvPr id="409" name="Table 4"/>
          <p:cNvGraphicFramePr/>
          <p:nvPr/>
        </p:nvGraphicFramePr>
        <p:xfrm>
          <a:off x="453240" y="2190600"/>
          <a:ext cx="7547400" cy="1516680"/>
        </p:xfrm>
        <a:graphic>
          <a:graphicData uri="http://schemas.openxmlformats.org/drawingml/2006/table">
            <a:tbl>
              <a:tblPr/>
              <a:tblGrid>
                <a:gridCol w="4354200"/>
                <a:gridCol w="3193200"/>
              </a:tblGrid>
              <a:tr h="78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2018           2019       2020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35244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Пенсионное обеспечение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58,0           58,0        58,0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191880" y="260640"/>
            <a:ext cx="8821800" cy="756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2"/>
          <p:cNvSpPr/>
          <p:nvPr/>
        </p:nvSpPr>
        <p:spPr>
          <a:xfrm>
            <a:off x="540360" y="315360"/>
            <a:ext cx="8061480" cy="123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5760" rIns="0" bIns="0"/>
          <a:lstStyle/>
          <a:p>
            <a:pPr marL="806400">
              <a:lnSpc>
                <a:spcPct val="100000"/>
              </a:lnSpc>
            </a:pP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Расходы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жилищно-коммунальное</a:t>
            </a:r>
            <a:r>
              <a:rPr lang="ru-RU" sz="2400" strike="noStrike" spc="-29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хозяйство</a:t>
            </a:r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3364200" y="1598040"/>
            <a:ext cx="424656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3240" algn="ctr">
              <a:lnSpc>
                <a:spcPct val="100000"/>
              </a:lnSpc>
            </a:pP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проведение мероприятий в области жилищно-  коммунального хозяйства предусмотрены средства</a:t>
            </a:r>
            <a:r>
              <a:rPr lang="ru-RU" sz="1400" b="1" i="1" strike="noStrike" spc="-14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  следующих</a:t>
            </a:r>
            <a:r>
              <a:rPr lang="ru-RU" sz="1400" b="1" i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объемах:</a:t>
            </a:r>
            <a:endParaRPr/>
          </a:p>
        </p:txBody>
      </p:sp>
      <p:graphicFrame>
        <p:nvGraphicFramePr>
          <p:cNvPr id="414" name="Table 4"/>
          <p:cNvGraphicFramePr/>
          <p:nvPr/>
        </p:nvGraphicFramePr>
        <p:xfrm>
          <a:off x="453960" y="2335320"/>
          <a:ext cx="8046720" cy="1152360"/>
        </p:xfrm>
        <a:graphic>
          <a:graphicData uri="http://schemas.openxmlformats.org/drawingml/2006/table">
            <a:tbl>
              <a:tblPr/>
              <a:tblGrid>
                <a:gridCol w="4642200"/>
                <a:gridCol w="3404520"/>
              </a:tblGrid>
              <a:tr h="7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</a:t>
                      </a:r>
                      <a:r>
                        <a:rPr lang="ru-RU" sz="1400" strike="noStrike" spc="-12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      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400" strike="noStrike" spc="-4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360">
                <a:tc>
                  <a:txBody>
                    <a:bodyPr/>
                    <a:lstStyle/>
                    <a:p>
                      <a:pPr marL="127080" algn="ctr">
                        <a:lnSpc>
                          <a:spcPct val="100000"/>
                        </a:lnSpc>
                      </a:pPr>
                      <a:r>
                        <a:rPr lang="ru-RU" sz="14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Благоустройство</a:t>
                      </a:r>
                      <a:endParaRPr/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44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421,3               341,3           381,8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ocuments and Settings\User\Рабочий стол\Новая папка333333\IMG_0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357718" cy="3000396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овая папка333333\SDC14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411480" y="516600"/>
            <a:ext cx="8451360" cy="111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7" name="CustomShape 2"/>
          <p:cNvSpPr/>
          <p:nvPr/>
        </p:nvSpPr>
        <p:spPr>
          <a:xfrm>
            <a:off x="1718640" y="851760"/>
            <a:ext cx="58359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4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Расходы </a:t>
            </a:r>
            <a:r>
              <a:rPr lang="ru-RU" sz="24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бюджета </a:t>
            </a:r>
            <a:r>
              <a:rPr lang="ru-R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национальную оборону</a:t>
            </a:r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450720" y="1669320"/>
            <a:ext cx="80910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осуществление первичного воинского учета на территориях,  </a:t>
            </a:r>
            <a:r>
              <a:rPr lang="ru-RU" sz="1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где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отсутствуют военные  комиссариаты в рамках </a:t>
            </a:r>
            <a:r>
              <a:rPr lang="ru-RU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непрограммных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расходов органов местного самоуправления</a:t>
            </a:r>
            <a:r>
              <a:rPr lang="ru-RU" sz="1400" b="1" strike="noStrike" spc="-1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strike="noStrike" spc="-143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 </a:t>
            </a:r>
            <a:r>
              <a:rPr lang="ru-RU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</a:t>
            </a:r>
            <a:r>
              <a:rPr lang="ru-RU" sz="1400" b="1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/>
          </a:p>
        </p:txBody>
      </p:sp>
      <p:graphicFrame>
        <p:nvGraphicFramePr>
          <p:cNvPr id="419" name="Table 4"/>
          <p:cNvGraphicFramePr/>
          <p:nvPr/>
        </p:nvGraphicFramePr>
        <p:xfrm>
          <a:off x="893880" y="2550960"/>
          <a:ext cx="6035400" cy="1079640"/>
        </p:xfrm>
        <a:graphic>
          <a:graphicData uri="http://schemas.openxmlformats.org/drawingml/2006/table">
            <a:tbl>
              <a:tblPr/>
              <a:tblGrid>
                <a:gridCol w="6035400"/>
              </a:tblGrid>
              <a:tr h="647640">
                <a:tc>
                  <a:txBody>
                    <a:bodyPr/>
                    <a:lstStyle/>
                    <a:p>
                      <a:pPr marL="13788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2019-2020годы</a:t>
                      </a:r>
                      <a:endParaRPr/>
                    </a:p>
                    <a:p>
                      <a:pPr marL="13896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(тыс.</a:t>
                      </a:r>
                      <a:r>
                        <a:rPr lang="ru-RU" sz="1400" strike="noStrike" spc="-89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 </a:t>
                      </a:r>
                      <a:r>
                        <a:rPr lang="ru-RU" sz="14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рублей)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138600" algn="ctr">
                        <a:lnSpc>
                          <a:spcPct val="100000"/>
                        </a:lnSpc>
                      </a:pPr>
                      <a:r>
                        <a:rPr lang="ru-RU" sz="14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173,3</a:t>
                      </a:r>
                      <a:endParaRPr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420" name="Рисунок 419"/>
          <p:cNvPicPr/>
          <p:nvPr/>
        </p:nvPicPr>
        <p:blipFill>
          <a:blip r:embed="rId3"/>
          <a:stretch/>
        </p:blipFill>
        <p:spPr>
          <a:xfrm>
            <a:off x="6365160" y="2160000"/>
            <a:ext cx="2412000" cy="4696560"/>
          </a:xfrm>
          <a:prstGeom prst="rect">
            <a:avLst/>
          </a:prstGeom>
          <a:ln>
            <a:noFill/>
          </a:ln>
        </p:spPr>
      </p:pic>
      <p:pic>
        <p:nvPicPr>
          <p:cNvPr id="6146" name="Picture 2" descr="C:\Documents and Settings\User\Рабочий стол\Новая папка333333\DSCN1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507209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536040" y="1311840"/>
            <a:ext cx="807264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55680" indent="-340920" algn="just">
              <a:lnSpc>
                <a:spcPct val="100000"/>
              </a:lnSpc>
            </a:pP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Wingdings"/>
                <a:ea typeface="DejaVu Sans"/>
              </a:rPr>
              <a:t></a:t>
            </a:r>
            <a:r>
              <a:rPr lang="ru-RU" sz="2250" strike="noStrike" spc="-239" dirty="0">
                <a:solidFill>
                  <a:srgbClr val="EFA12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3200" b="1" strike="noStrike" spc="-33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 </a:t>
            </a:r>
            <a:r>
              <a:rPr lang="ru-RU" sz="3200" b="1" strike="noStrike" spc="-4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для </a:t>
            </a:r>
            <a:r>
              <a:rPr lang="ru-RU" sz="3200" b="1" strike="noStrike" spc="-20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граждан 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3200" strike="noStrike" spc="-6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это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аналитический  материал, </a:t>
            </a:r>
            <a:r>
              <a:rPr lang="ru-RU" sz="3200" strike="noStrike" spc="-24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доступный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для </a:t>
            </a:r>
            <a:r>
              <a:rPr lang="ru-RU" sz="3200" strike="noStrike" spc="-43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широкого </a:t>
            </a:r>
            <a:r>
              <a:rPr lang="ru-RU" sz="3200" strike="noStrike" spc="-4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круга  </a:t>
            </a:r>
            <a:r>
              <a:rPr lang="ru-RU" sz="3200" strike="noStrike" spc="-29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неподготовленных  </a:t>
            </a:r>
            <a:r>
              <a:rPr lang="ru-RU" sz="3200" strike="noStrike" spc="-18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пользователей: </a:t>
            </a:r>
            <a:r>
              <a:rPr lang="ru-RU" sz="3200" strike="noStrike" spc="-1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200" strike="noStrike" spc="-29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основы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878760" y="2775240"/>
            <a:ext cx="5702760" cy="19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200" strike="noStrike" spc="-3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	</a:t>
            </a:r>
            <a:r>
              <a:rPr lang="ru-RU" sz="3200" strike="noStrike" spc="-43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бюджетного  </a:t>
            </a:r>
            <a:r>
              <a:rPr lang="ru-RU" sz="3200" strike="noStrike" spc="-3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мун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иципальные программы, и широкий спектр другой информации. 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6686640" y="2775240"/>
            <a:ext cx="1921320" cy="243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39680" algn="r">
              <a:lnSpc>
                <a:spcPct val="100000"/>
              </a:lnSpc>
            </a:pPr>
            <a:r>
              <a:rPr lang="ru-RU" sz="3200" strike="noStrike" spc="-15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проце</a:t>
            </a:r>
            <a:r>
              <a:rPr lang="ru-RU" sz="3200" strike="noStrike" spc="-24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1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</a:t>
            </a:r>
            <a:r>
              <a:rPr lang="ru-RU" sz="3200" strike="noStrike" spc="-38" dirty="0" smtClean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3200" strike="noStrike" spc="15" dirty="0">
                <a:solidFill>
                  <a:srgbClr val="4E3A2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,  </a:t>
            </a:r>
            <a:endParaRPr/>
          </a:p>
        </p:txBody>
      </p:sp>
      <p:sp>
        <p:nvSpPr>
          <p:cNvPr id="201" name="CustomShape 7"/>
          <p:cNvSpPr/>
          <p:nvPr/>
        </p:nvSpPr>
        <p:spPr>
          <a:xfrm>
            <a:off x="5305320" y="4238640"/>
            <a:ext cx="3300480" cy="97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  <p:sp>
        <p:nvSpPr>
          <p:cNvPr id="202" name="CustomShape 8"/>
          <p:cNvSpPr/>
          <p:nvPr/>
        </p:nvSpPr>
        <p:spPr>
          <a:xfrm>
            <a:off x="878760" y="4238640"/>
            <a:ext cx="39956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2"/>
          <p:cNvSpPr/>
          <p:nvPr/>
        </p:nvSpPr>
        <p:spPr>
          <a:xfrm>
            <a:off x="514440" y="10461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3"/>
          <p:cNvSpPr/>
          <p:nvPr/>
        </p:nvSpPr>
        <p:spPr>
          <a:xfrm>
            <a:off x="514440" y="1053360"/>
            <a:ext cx="8627400" cy="97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CustomShape 4"/>
          <p:cNvSpPr/>
          <p:nvPr/>
        </p:nvSpPr>
        <p:spPr>
          <a:xfrm>
            <a:off x="8808120" y="6516360"/>
            <a:ext cx="9936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200" strike="noStrike" spc="-1">
                <a:solidFill>
                  <a:srgbClr val="D28E27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</a:t>
            </a:r>
            <a:endParaRPr/>
          </a:p>
        </p:txBody>
      </p:sp>
      <p:sp>
        <p:nvSpPr>
          <p:cNvPr id="207" name="CustomShape 5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CustomShape 6"/>
          <p:cNvSpPr/>
          <p:nvPr/>
        </p:nvSpPr>
        <p:spPr>
          <a:xfrm>
            <a:off x="3073320" y="4065480"/>
            <a:ext cx="3776040" cy="20476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7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CustomShape 8"/>
          <p:cNvSpPr/>
          <p:nvPr/>
        </p:nvSpPr>
        <p:spPr>
          <a:xfrm>
            <a:off x="177840" y="692280"/>
            <a:ext cx="2877480" cy="1510920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9"/>
          <p:cNvSpPr/>
          <p:nvPr/>
        </p:nvSpPr>
        <p:spPr>
          <a:xfrm>
            <a:off x="480240" y="1016640"/>
            <a:ext cx="2272320" cy="8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направления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бюджетной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налоговой  </a:t>
            </a:r>
            <a:r>
              <a:rPr lang="ru-RU" sz="14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политики Ростовской</a:t>
            </a:r>
            <a:r>
              <a:rPr lang="ru-RU" sz="14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области 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4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2018-2020</a:t>
            </a:r>
            <a:r>
              <a:rPr lang="ru-RU" sz="1400" strike="noStrike" spc="-97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годы</a:t>
            </a:r>
            <a:endParaRPr/>
          </a:p>
        </p:txBody>
      </p:sp>
      <p:sp>
        <p:nvSpPr>
          <p:cNvPr id="212" name="CustomShape 10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11"/>
          <p:cNvSpPr/>
          <p:nvPr/>
        </p:nvSpPr>
        <p:spPr>
          <a:xfrm>
            <a:off x="177840" y="3032280"/>
            <a:ext cx="2376000" cy="201600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12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13"/>
          <p:cNvSpPr/>
          <p:nvPr/>
        </p:nvSpPr>
        <p:spPr>
          <a:xfrm>
            <a:off x="6012000" y="2637000"/>
            <a:ext cx="2806560" cy="97452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14"/>
          <p:cNvSpPr/>
          <p:nvPr/>
        </p:nvSpPr>
        <p:spPr>
          <a:xfrm>
            <a:off x="6057720" y="2746440"/>
            <a:ext cx="249984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Муниципальные</a:t>
            </a:r>
            <a:r>
              <a:rPr lang="ru-RU" sz="16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программы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 поселения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449280" y="3096000"/>
            <a:ext cx="1809000" cy="179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36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Прогноз  социально-  э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он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мич</a:t>
            </a:r>
            <a:r>
              <a:rPr lang="ru-RU" sz="1600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е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</a:t>
            </a:r>
            <a:r>
              <a:rPr lang="ru-RU" sz="1600" strike="noStrike" spc="-6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к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</a:t>
            </a:r>
            <a:r>
              <a:rPr lang="ru-RU" sz="1600" strike="noStrike" spc="-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  развития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endParaRPr/>
          </a:p>
          <a:p>
            <a:pPr marL="122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r>
              <a:rPr lang="ru-RU" sz="1600" strike="noStrike" spc="-4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 на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</a:t>
            </a:r>
            <a:r>
              <a:rPr lang="ru-RU" sz="1600" strike="noStrike" spc="-55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</a:t>
            </a:r>
            <a:endParaRPr/>
          </a:p>
        </p:txBody>
      </p:sp>
      <p:sp>
        <p:nvSpPr>
          <p:cNvPr id="218" name="CustomShape 16"/>
          <p:cNvSpPr/>
          <p:nvPr/>
        </p:nvSpPr>
        <p:spPr>
          <a:xfrm>
            <a:off x="3605400" y="4656240"/>
            <a:ext cx="2710080" cy="1064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004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Основа формирования  проекта бюджета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</a:t>
            </a:r>
            <a:r>
              <a:rPr lang="ru-RU" sz="1400" strike="noStrike" spc="-69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</a:t>
            </a:r>
            <a:endParaRPr/>
          </a:p>
          <a:p>
            <a:pPr marL="12600" indent="1440" algn="ctr">
              <a:lnSpc>
                <a:spcPct val="100000"/>
              </a:lnSpc>
            </a:pP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поселения Сальского района</a:t>
            </a:r>
            <a:r>
              <a:rPr lang="ru-RU" sz="14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  </a:t>
            </a:r>
            <a:r>
              <a:rPr lang="ru-RU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4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</a:t>
            </a:r>
            <a:r>
              <a:rPr lang="ru-RU" sz="1400" strike="noStrike" spc="-4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ы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8"/>
          <p:cNvSpPr/>
          <p:nvPr/>
        </p:nvSpPr>
        <p:spPr>
          <a:xfrm>
            <a:off x="3181320" y="685800"/>
            <a:ext cx="4412880" cy="16614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9"/>
          <p:cNvSpPr/>
          <p:nvPr/>
        </p:nvSpPr>
        <p:spPr>
          <a:xfrm>
            <a:off x="3157920" y="806040"/>
            <a:ext cx="4348080" cy="121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1440" algn="ctr">
              <a:lnSpc>
                <a:spcPct val="100000"/>
              </a:lnSpc>
            </a:pP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Основные направления бюджетной и налоговой  политики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на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2018-2020 </a:t>
            </a:r>
            <a:r>
              <a:rPr lang="ru-RU" sz="1600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годы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(Постановление Администрации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Ивановского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сельского поселения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12.10.2017 </a:t>
            </a:r>
            <a:r>
              <a:rPr lang="ru-RU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№  </a:t>
            </a:r>
            <a:r>
              <a:rPr lang="ru-RU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92)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21"/>
          <p:cNvSpPr/>
          <p:nvPr/>
        </p:nvSpPr>
        <p:spPr>
          <a:xfrm>
            <a:off x="6304680" y="3670560"/>
            <a:ext cx="1051200" cy="733680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22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23"/>
          <p:cNvSpPr/>
          <p:nvPr/>
        </p:nvSpPr>
        <p:spPr>
          <a:xfrm>
            <a:off x="2730240" y="2265480"/>
            <a:ext cx="1380960" cy="189648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4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25"/>
          <p:cNvSpPr/>
          <p:nvPr/>
        </p:nvSpPr>
        <p:spPr>
          <a:xfrm>
            <a:off x="2115360" y="4122360"/>
            <a:ext cx="1054440" cy="72432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26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7"/>
          <p:cNvSpPr/>
          <p:nvPr/>
        </p:nvSpPr>
        <p:spPr>
          <a:xfrm>
            <a:off x="4368600" y="2366280"/>
            <a:ext cx="974520" cy="169200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0760" y="1511280"/>
            <a:ext cx="5331960" cy="11264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2"/>
          <p:cNvSpPr/>
          <p:nvPr/>
        </p:nvSpPr>
        <p:spPr>
          <a:xfrm>
            <a:off x="2769480" y="1729440"/>
            <a:ext cx="4037040" cy="6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20120" indent="-1306080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Бюджетная система</a:t>
            </a:r>
            <a:r>
              <a:rPr lang="ru-RU" sz="2000" b="1" strike="noStrike" spc="-21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  Федерации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152280" y="2968560"/>
            <a:ext cx="1418760" cy="1204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4"/>
          <p:cNvSpPr/>
          <p:nvPr/>
        </p:nvSpPr>
        <p:spPr>
          <a:xfrm>
            <a:off x="375480" y="3146760"/>
            <a:ext cx="9763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федерал  ьный  бюджет</a:t>
            </a:r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1663560" y="2968560"/>
            <a:ext cx="1924920" cy="12772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6"/>
          <p:cNvSpPr/>
          <p:nvPr/>
        </p:nvSpPr>
        <p:spPr>
          <a:xfrm>
            <a:off x="1861200" y="2957400"/>
            <a:ext cx="1532520" cy="12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4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4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дарственных  внебюджетных  фондов  Российской  Федерации</a:t>
            </a:r>
            <a:endParaRPr/>
          </a:p>
        </p:txBody>
      </p:sp>
      <p:sp>
        <p:nvSpPr>
          <p:cNvPr id="236" name="CustomShape 7"/>
          <p:cNvSpPr/>
          <p:nvPr/>
        </p:nvSpPr>
        <p:spPr>
          <a:xfrm>
            <a:off x="3681360" y="2968560"/>
            <a:ext cx="1637640" cy="12042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CustomShape 8"/>
          <p:cNvSpPr/>
          <p:nvPr/>
        </p:nvSpPr>
        <p:spPr>
          <a:xfrm>
            <a:off x="3903480" y="3073320"/>
            <a:ext cx="1192320" cy="9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субъектов  </a:t>
            </a:r>
            <a:r>
              <a:rPr lang="ru-RU" sz="1600" b="1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сийс</a:t>
            </a:r>
            <a:r>
              <a:rPr lang="ru-RU" sz="1600" b="1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ой  Федерации</a:t>
            </a:r>
            <a:endParaRPr/>
          </a:p>
        </p:txBody>
      </p:sp>
      <p:sp>
        <p:nvSpPr>
          <p:cNvPr id="238" name="CustomShape 9"/>
          <p:cNvSpPr/>
          <p:nvPr/>
        </p:nvSpPr>
        <p:spPr>
          <a:xfrm>
            <a:off x="5407200" y="2968560"/>
            <a:ext cx="2071080" cy="14914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CustomShape 10"/>
          <p:cNvSpPr/>
          <p:nvPr/>
        </p:nvSpPr>
        <p:spPr>
          <a:xfrm>
            <a:off x="5626800" y="2851920"/>
            <a:ext cx="1632960" cy="170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57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территориальн  ых        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16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у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дарственны  х               внебюджетных  фондов</a:t>
            </a:r>
            <a:endParaRPr/>
          </a:p>
        </p:txBody>
      </p:sp>
      <p:sp>
        <p:nvSpPr>
          <p:cNvPr id="240" name="CustomShape 11"/>
          <p:cNvSpPr/>
          <p:nvPr/>
        </p:nvSpPr>
        <p:spPr>
          <a:xfrm>
            <a:off x="7570800" y="3041640"/>
            <a:ext cx="1418760" cy="127872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12"/>
          <p:cNvSpPr/>
          <p:nvPr/>
        </p:nvSpPr>
        <p:spPr>
          <a:xfrm>
            <a:off x="7784280" y="3255480"/>
            <a:ext cx="99612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местные  </a:t>
            </a: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 </a:t>
            </a:r>
            <a:r>
              <a:rPr lang="ru-RU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ы</a:t>
            </a:r>
            <a:endParaRPr/>
          </a:p>
        </p:txBody>
      </p:sp>
      <p:sp>
        <p:nvSpPr>
          <p:cNvPr id="242" name="CustomShape 13"/>
          <p:cNvSpPr/>
          <p:nvPr/>
        </p:nvSpPr>
        <p:spPr>
          <a:xfrm>
            <a:off x="4059360" y="4962600"/>
            <a:ext cx="2247120" cy="180756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4140360" y="5013360"/>
            <a:ext cx="2085840" cy="165384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5"/>
          <p:cNvSpPr/>
          <p:nvPr/>
        </p:nvSpPr>
        <p:spPr>
          <a:xfrm>
            <a:off x="4348080" y="5464080"/>
            <a:ext cx="1674720" cy="72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-360"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муниципальных  районов</a:t>
            </a:r>
            <a:endParaRPr/>
          </a:p>
        </p:txBody>
      </p:sp>
      <p:sp>
        <p:nvSpPr>
          <p:cNvPr id="245" name="CustomShape 16"/>
          <p:cNvSpPr/>
          <p:nvPr/>
        </p:nvSpPr>
        <p:spPr>
          <a:xfrm>
            <a:off x="1755720" y="4962600"/>
            <a:ext cx="2101320" cy="180756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17"/>
          <p:cNvSpPr/>
          <p:nvPr/>
        </p:nvSpPr>
        <p:spPr>
          <a:xfrm>
            <a:off x="1835280" y="5013360"/>
            <a:ext cx="1942920" cy="165384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18"/>
          <p:cNvSpPr/>
          <p:nvPr/>
        </p:nvSpPr>
        <p:spPr>
          <a:xfrm>
            <a:off x="1835280" y="5013360"/>
            <a:ext cx="1942920" cy="119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461160" indent="39240" algn="just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</a:t>
            </a:r>
            <a:r>
              <a:rPr lang="ru-RU" sz="1600" b="1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16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ских  округов</a:t>
            </a:r>
            <a:endParaRPr/>
          </a:p>
        </p:txBody>
      </p:sp>
      <p:sp>
        <p:nvSpPr>
          <p:cNvPr id="248" name="CustomShape 19"/>
          <p:cNvSpPr/>
          <p:nvPr/>
        </p:nvSpPr>
        <p:spPr>
          <a:xfrm>
            <a:off x="6364440" y="4962600"/>
            <a:ext cx="2644200" cy="181404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CustomShape 20"/>
          <p:cNvSpPr/>
          <p:nvPr/>
        </p:nvSpPr>
        <p:spPr>
          <a:xfrm>
            <a:off x="6443640" y="5013360"/>
            <a:ext cx="2482560" cy="165384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1"/>
          <p:cNvSpPr/>
          <p:nvPr/>
        </p:nvSpPr>
        <p:spPr>
          <a:xfrm>
            <a:off x="6579000" y="5479200"/>
            <a:ext cx="221796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99000" indent="-84960">
              <a:lnSpc>
                <a:spcPct val="100000"/>
              </a:lnSpc>
            </a:pP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бюджеты городских</a:t>
            </a:r>
            <a:r>
              <a:rPr lang="ru-RU" sz="16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 сельских</a:t>
            </a:r>
            <a:r>
              <a:rPr lang="ru-RU" sz="1600" b="1" strike="noStrike" spc="-6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поселений</a:t>
            </a:r>
            <a:endParaRPr/>
          </a:p>
        </p:txBody>
      </p:sp>
      <p:sp>
        <p:nvSpPr>
          <p:cNvPr id="251" name="CustomShape 22"/>
          <p:cNvSpPr/>
          <p:nvPr/>
        </p:nvSpPr>
        <p:spPr>
          <a:xfrm>
            <a:off x="493920" y="2505600"/>
            <a:ext cx="4309200" cy="72036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23"/>
          <p:cNvSpPr/>
          <p:nvPr/>
        </p:nvSpPr>
        <p:spPr>
          <a:xfrm>
            <a:off x="2368440" y="2505600"/>
            <a:ext cx="2434680" cy="71568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24"/>
          <p:cNvSpPr/>
          <p:nvPr/>
        </p:nvSpPr>
        <p:spPr>
          <a:xfrm>
            <a:off x="4311360" y="2519280"/>
            <a:ext cx="514440" cy="70668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25"/>
          <p:cNvSpPr/>
          <p:nvPr/>
        </p:nvSpPr>
        <p:spPr>
          <a:xfrm>
            <a:off x="4622400" y="2505600"/>
            <a:ext cx="2073600" cy="72036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26"/>
          <p:cNvSpPr/>
          <p:nvPr/>
        </p:nvSpPr>
        <p:spPr>
          <a:xfrm>
            <a:off x="4549320" y="2505600"/>
            <a:ext cx="4021200" cy="788760"/>
          </a:xfrm>
          <a:prstGeom prst="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27"/>
          <p:cNvSpPr/>
          <p:nvPr/>
        </p:nvSpPr>
        <p:spPr>
          <a:xfrm>
            <a:off x="3012840" y="4253400"/>
            <a:ext cx="5344200" cy="92736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8"/>
          <p:cNvSpPr/>
          <p:nvPr/>
        </p:nvSpPr>
        <p:spPr>
          <a:xfrm>
            <a:off x="3203640" y="4280040"/>
            <a:ext cx="5076720" cy="705960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9"/>
          <p:cNvSpPr/>
          <p:nvPr/>
        </p:nvSpPr>
        <p:spPr>
          <a:xfrm>
            <a:off x="4994280" y="4253400"/>
            <a:ext cx="3364200" cy="999000"/>
          </a:xfrm>
          <a:prstGeom prst="rect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0"/>
          <p:cNvSpPr/>
          <p:nvPr/>
        </p:nvSpPr>
        <p:spPr>
          <a:xfrm>
            <a:off x="5184720" y="4280400"/>
            <a:ext cx="3096720" cy="765720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1"/>
          <p:cNvSpPr/>
          <p:nvPr/>
        </p:nvSpPr>
        <p:spPr>
          <a:xfrm>
            <a:off x="7836480" y="4260960"/>
            <a:ext cx="531360" cy="1063080"/>
          </a:xfrm>
          <a:prstGeom prst="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1" name="CustomShape 32"/>
          <p:cNvSpPr/>
          <p:nvPr/>
        </p:nvSpPr>
        <p:spPr>
          <a:xfrm>
            <a:off x="8002440" y="4288680"/>
            <a:ext cx="288000" cy="79416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CustomShape 33"/>
          <p:cNvSpPr/>
          <p:nvPr/>
        </p:nvSpPr>
        <p:spPr>
          <a:xfrm>
            <a:off x="249120" y="335160"/>
            <a:ext cx="1729800" cy="1723320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CustomShape 34"/>
          <p:cNvSpPr/>
          <p:nvPr/>
        </p:nvSpPr>
        <p:spPr>
          <a:xfrm>
            <a:off x="2364840" y="435600"/>
            <a:ext cx="58755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just">
              <a:lnSpc>
                <a:spcPct val="100000"/>
              </a:lnSpc>
            </a:pPr>
            <a:r>
              <a:rPr lang="ru-RU" sz="1800" b="1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план </a:t>
            </a:r>
            <a:r>
              <a:rPr lang="ru-RU" sz="18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расходов для обеспечения  обязательств государства, закрепленных в  Конституции </a:t>
            </a:r>
            <a:r>
              <a:rPr lang="ru-RU" sz="18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Российской</a:t>
            </a:r>
            <a:r>
              <a:rPr lang="ru-RU" sz="18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Федерации.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3480" y="73080"/>
            <a:ext cx="8821800" cy="839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2666520" y="225000"/>
            <a:ext cx="37378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266" name="CustomShape 3"/>
          <p:cNvSpPr/>
          <p:nvPr/>
        </p:nvSpPr>
        <p:spPr>
          <a:xfrm>
            <a:off x="3273480" y="907920"/>
            <a:ext cx="2594880" cy="19425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CustomShape 4"/>
          <p:cNvSpPr/>
          <p:nvPr/>
        </p:nvSpPr>
        <p:spPr>
          <a:xfrm>
            <a:off x="826200" y="1014480"/>
            <a:ext cx="1731960" cy="14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180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Поступающие в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</a:t>
            </a:r>
            <a:r>
              <a:rPr lang="ru-RU" sz="1600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</a:t>
            </a:r>
            <a:r>
              <a:rPr lang="ru-RU" sz="1600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являются  </a:t>
            </a:r>
            <a:r>
              <a:rPr lang="ru-RU" sz="1600" b="1" strike="noStrike" spc="-1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ДОХОДАМИ  БЮДЖЕТА</a:t>
            </a:r>
            <a:endParaRPr/>
          </a:p>
        </p:txBody>
      </p:sp>
      <p:sp>
        <p:nvSpPr>
          <p:cNvPr id="268" name="CustomShape 5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6"/>
          <p:cNvSpPr/>
          <p:nvPr/>
        </p:nvSpPr>
        <p:spPr>
          <a:xfrm>
            <a:off x="638280" y="2224800"/>
            <a:ext cx="569880" cy="660240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7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8"/>
          <p:cNvSpPr/>
          <p:nvPr/>
        </p:nvSpPr>
        <p:spPr>
          <a:xfrm>
            <a:off x="2310480" y="2097360"/>
            <a:ext cx="710280" cy="795960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9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10"/>
          <p:cNvSpPr/>
          <p:nvPr/>
        </p:nvSpPr>
        <p:spPr>
          <a:xfrm>
            <a:off x="1707120" y="2268720"/>
            <a:ext cx="241200" cy="65052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11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12"/>
          <p:cNvSpPr/>
          <p:nvPr/>
        </p:nvSpPr>
        <p:spPr>
          <a:xfrm>
            <a:off x="108000" y="2997360"/>
            <a:ext cx="1293120" cy="3525120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13"/>
          <p:cNvSpPr/>
          <p:nvPr/>
        </p:nvSpPr>
        <p:spPr>
          <a:xfrm>
            <a:off x="263880" y="3339720"/>
            <a:ext cx="980280" cy="282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 algn="ctr">
              <a:lnSpc>
                <a:spcPct val="100000"/>
              </a:lnSpc>
            </a:pPr>
            <a:r>
              <a:rPr lang="ru-RU" sz="120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НАЛОГИ</a:t>
            </a:r>
            <a:r>
              <a:rPr lang="ru-RU" sz="1200" b="1" strike="noStrike" spc="-16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часть доходов 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граждан </a:t>
            </a:r>
            <a:r>
              <a:rPr lang="ru-RU" sz="12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организаций,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они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обязаны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заплатить  государству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доходы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налог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прибыль, налог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лиц,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земельный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</a:t>
            </a:r>
            <a:r>
              <a:rPr lang="ru-RU" sz="10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др.)</a:t>
            </a:r>
            <a:endParaRPr/>
          </a:p>
        </p:txBody>
      </p:sp>
      <p:sp>
        <p:nvSpPr>
          <p:cNvPr id="277" name="CustomShape 14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15"/>
          <p:cNvSpPr/>
          <p:nvPr/>
        </p:nvSpPr>
        <p:spPr>
          <a:xfrm>
            <a:off x="1476360" y="2997360"/>
            <a:ext cx="1149120" cy="3525120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16"/>
          <p:cNvSpPr/>
          <p:nvPr/>
        </p:nvSpPr>
        <p:spPr>
          <a:xfrm>
            <a:off x="1611720" y="3798000"/>
            <a:ext cx="879840" cy="20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920" algn="ctr">
              <a:lnSpc>
                <a:spcPct val="100000"/>
              </a:lnSpc>
            </a:pPr>
            <a:r>
              <a:rPr lang="ru-RU" sz="1050" b="1" strike="noStrike" spc="-4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ЕНАЛ</a:t>
            </a:r>
            <a:r>
              <a:rPr lang="ru-RU" sz="1050" b="1" strike="noStrike" spc="-1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ОГ</a:t>
            </a:r>
            <a:r>
              <a:rPr lang="ru-RU" sz="1050" b="1" strike="noStrike" spc="-14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</a:t>
            </a:r>
            <a:r>
              <a:rPr lang="ru-RU" sz="1050" b="1" strike="noStrike" spc="-8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ВЫ  </a:t>
            </a:r>
            <a:r>
              <a:rPr lang="ru-RU" sz="105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Е </a:t>
            </a:r>
            <a:r>
              <a:rPr lang="ru-RU" sz="1050" b="1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</a:t>
            </a:r>
            <a:r>
              <a:rPr lang="ru-RU" sz="1050" b="1" strike="noStrike" spc="-5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платежи в  виде</a:t>
            </a:r>
            <a:r>
              <a:rPr lang="ru-RU" sz="1050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штрафов,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санкций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нарушение  законодательс  тва, платежи  </a:t>
            </a:r>
            <a:r>
              <a:rPr lang="ru-RU" sz="105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за       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пользование  </a:t>
            </a:r>
            <a:r>
              <a:rPr lang="ru-RU" sz="105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имуществом  </a:t>
            </a:r>
            <a:r>
              <a:rPr lang="ru-RU" sz="105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государства</a:t>
            </a:r>
            <a:endParaRPr/>
          </a:p>
        </p:txBody>
      </p:sp>
      <p:sp>
        <p:nvSpPr>
          <p:cNvPr id="280" name="CustomShape 17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18"/>
          <p:cNvSpPr/>
          <p:nvPr/>
        </p:nvSpPr>
        <p:spPr>
          <a:xfrm>
            <a:off x="2700360" y="2997360"/>
            <a:ext cx="1509120" cy="3525120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19"/>
          <p:cNvSpPr/>
          <p:nvPr/>
        </p:nvSpPr>
        <p:spPr>
          <a:xfrm>
            <a:off x="2865960" y="3278880"/>
            <a:ext cx="1176480" cy="313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5720" algn="ctr">
              <a:lnSpc>
                <a:spcPct val="100000"/>
              </a:lnSpc>
            </a:pPr>
            <a:r>
              <a:rPr lang="ru-RU" sz="1200" b="1" strike="noStrike" spc="-97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БЕЗВОЗМЕЗД-  </a:t>
            </a:r>
            <a:r>
              <a:rPr lang="ru-RU" sz="1200" b="1" strike="noStrike" spc="-12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НЫЕ</a:t>
            </a:r>
            <a:r>
              <a:rPr lang="ru-RU" sz="1200" b="1" strike="noStrike" spc="-10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1200" b="1" strike="noStrike" spc="-12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ПОСТУПЛЕ-</a:t>
            </a:r>
            <a:endParaRPr/>
          </a:p>
          <a:p>
            <a:pPr marL="12240" indent="1800" algn="ctr">
              <a:lnSpc>
                <a:spcPct val="100000"/>
              </a:lnSpc>
            </a:pPr>
            <a:r>
              <a:rPr lang="ru-RU" sz="1200" b="1" strike="noStrike" spc="-8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НИЯ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– средства,  </a:t>
            </a:r>
            <a:r>
              <a:rPr lang="ru-RU" sz="12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которые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поступают </a:t>
            </a:r>
            <a:r>
              <a:rPr lang="ru-R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  </a:t>
            </a:r>
            <a:r>
              <a:rPr lang="ru-RU" sz="12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  безвозмездно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(денежные</a:t>
            </a:r>
            <a:r>
              <a:rPr lang="ru-RU" sz="10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средства,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поступающие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вышестоящего  бюджета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(например,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дотация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областного  бюджета), а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также  безвозмездные 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перечисления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0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 </a:t>
            </a:r>
            <a:r>
              <a:rPr lang="ru-RU" sz="10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0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лиц)</a:t>
            </a:r>
            <a:endParaRPr/>
          </a:p>
        </p:txBody>
      </p:sp>
      <p:sp>
        <p:nvSpPr>
          <p:cNvPr id="283" name="CustomShape 20"/>
          <p:cNvSpPr/>
          <p:nvPr/>
        </p:nvSpPr>
        <p:spPr>
          <a:xfrm>
            <a:off x="6549840" y="1014480"/>
            <a:ext cx="1806480" cy="145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-2160" algn="ctr">
              <a:lnSpc>
                <a:spcPct val="100000"/>
              </a:lnSpc>
            </a:pP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Выплачиваемые</a:t>
            </a:r>
            <a:r>
              <a:rPr lang="ru-RU" sz="1600" strike="noStrike" spc="-12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из  </a:t>
            </a:r>
            <a:r>
              <a:rPr lang="ru-RU" sz="16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1600" strike="noStrike" spc="-1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денежные  средства  называются  </a:t>
            </a:r>
            <a:r>
              <a:rPr lang="ru-RU" sz="1600" b="1" strike="noStrike" spc="-2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РАСХОДАМИ  </a:t>
            </a:r>
            <a:r>
              <a:rPr lang="ru-RU" sz="1600" b="1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endParaRPr/>
          </a:p>
        </p:txBody>
      </p:sp>
      <p:sp>
        <p:nvSpPr>
          <p:cNvPr id="284" name="CustomShape 21"/>
          <p:cNvSpPr/>
          <p:nvPr/>
        </p:nvSpPr>
        <p:spPr>
          <a:xfrm>
            <a:off x="8172360" y="4149720"/>
            <a:ext cx="645480" cy="645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2"/>
          <p:cNvSpPr/>
          <p:nvPr/>
        </p:nvSpPr>
        <p:spPr>
          <a:xfrm>
            <a:off x="8118000" y="4763160"/>
            <a:ext cx="75672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общегосуда  рственные  вопросы</a:t>
            </a:r>
            <a:endParaRPr/>
          </a:p>
        </p:txBody>
      </p:sp>
      <p:sp>
        <p:nvSpPr>
          <p:cNvPr id="286" name="CustomShape 23"/>
          <p:cNvSpPr/>
          <p:nvPr/>
        </p:nvSpPr>
        <p:spPr>
          <a:xfrm>
            <a:off x="5496480" y="5353920"/>
            <a:ext cx="106344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Межбюджетные  трансферты  общего  характера</a:t>
            </a:r>
            <a:endParaRPr/>
          </a:p>
        </p:txBody>
      </p:sp>
      <p:sp>
        <p:nvSpPr>
          <p:cNvPr id="287" name="CustomShape 24"/>
          <p:cNvSpPr/>
          <p:nvPr/>
        </p:nvSpPr>
        <p:spPr>
          <a:xfrm>
            <a:off x="5954040" y="3395880"/>
            <a:ext cx="618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23560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культуру,</a:t>
            </a:r>
            <a:endParaRPr/>
          </a:p>
        </p:txBody>
      </p:sp>
      <p:sp>
        <p:nvSpPr>
          <p:cNvPr id="288" name="CustomShape 25"/>
          <p:cNvSpPr/>
          <p:nvPr/>
        </p:nvSpPr>
        <p:spPr>
          <a:xfrm>
            <a:off x="5580000" y="2637000"/>
            <a:ext cx="718560" cy="7898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CustomShape 26"/>
          <p:cNvSpPr/>
          <p:nvPr/>
        </p:nvSpPr>
        <p:spPr>
          <a:xfrm>
            <a:off x="7885080" y="2636640"/>
            <a:ext cx="789840" cy="71856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7"/>
          <p:cNvSpPr/>
          <p:nvPr/>
        </p:nvSpPr>
        <p:spPr>
          <a:xfrm>
            <a:off x="6732720" y="3789360"/>
            <a:ext cx="861480" cy="7898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28"/>
          <p:cNvSpPr/>
          <p:nvPr/>
        </p:nvSpPr>
        <p:spPr>
          <a:xfrm>
            <a:off x="7708680" y="3323160"/>
            <a:ext cx="711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5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жилищно-  коммуналь  ное  хозяйство</a:t>
            </a:r>
            <a:endParaRPr/>
          </a:p>
        </p:txBody>
      </p:sp>
      <p:sp>
        <p:nvSpPr>
          <p:cNvPr id="292" name="CustomShape 29"/>
          <p:cNvSpPr/>
          <p:nvPr/>
        </p:nvSpPr>
        <p:spPr>
          <a:xfrm>
            <a:off x="4572000" y="5432400"/>
            <a:ext cx="645480" cy="5868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30"/>
          <p:cNvSpPr/>
          <p:nvPr/>
        </p:nvSpPr>
        <p:spPr>
          <a:xfrm>
            <a:off x="4667400" y="6287400"/>
            <a:ext cx="9604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     национальную  экономику</a:t>
            </a:r>
            <a:endParaRPr/>
          </a:p>
        </p:txBody>
      </p:sp>
      <p:sp>
        <p:nvSpPr>
          <p:cNvPr id="294" name="CustomShape 31"/>
          <p:cNvSpPr/>
          <p:nvPr/>
        </p:nvSpPr>
        <p:spPr>
          <a:xfrm>
            <a:off x="6267600" y="2462040"/>
            <a:ext cx="718560" cy="78984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32"/>
          <p:cNvSpPr/>
          <p:nvPr/>
        </p:nvSpPr>
        <p:spPr>
          <a:xfrm>
            <a:off x="6887880" y="4547160"/>
            <a:ext cx="6976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28440" algn="just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охрану  окружаю-  щей</a:t>
            </a:r>
            <a:r>
              <a:rPr lang="ru-RU" sz="1000" b="1" strike="noStrike" spc="-8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среды</a:t>
            </a:r>
            <a:endParaRPr/>
          </a:p>
        </p:txBody>
      </p:sp>
      <p:sp>
        <p:nvSpPr>
          <p:cNvPr id="296" name="CustomShape 33"/>
          <p:cNvSpPr/>
          <p:nvPr/>
        </p:nvSpPr>
        <p:spPr>
          <a:xfrm>
            <a:off x="7921800" y="5432400"/>
            <a:ext cx="717120" cy="71856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34"/>
          <p:cNvSpPr/>
          <p:nvPr/>
        </p:nvSpPr>
        <p:spPr>
          <a:xfrm>
            <a:off x="7776360" y="6061320"/>
            <a:ext cx="1116000" cy="48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1440" algn="ctr">
              <a:lnSpc>
                <a:spcPct val="100000"/>
              </a:lnSpc>
            </a:pPr>
            <a:r>
              <a:rPr lang="ru-RU" sz="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национальную  безопасность и  правоохранительную  деятельность</a:t>
            </a:r>
            <a:endParaRPr/>
          </a:p>
        </p:txBody>
      </p:sp>
      <p:sp>
        <p:nvSpPr>
          <p:cNvPr id="298" name="CustomShape 35"/>
          <p:cNvSpPr/>
          <p:nvPr/>
        </p:nvSpPr>
        <p:spPr>
          <a:xfrm>
            <a:off x="4605480" y="3325680"/>
            <a:ext cx="791640" cy="718560"/>
          </a:xfrm>
          <a:prstGeom prst="rect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36"/>
          <p:cNvSpPr/>
          <p:nvPr/>
        </p:nvSpPr>
        <p:spPr>
          <a:xfrm>
            <a:off x="6851160" y="6068520"/>
            <a:ext cx="706680" cy="60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indent="72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    националь  ную  оборону</a:t>
            </a:r>
            <a:endParaRPr/>
          </a:p>
        </p:txBody>
      </p:sp>
      <p:sp>
        <p:nvSpPr>
          <p:cNvPr id="300" name="CustomShape 37"/>
          <p:cNvSpPr/>
          <p:nvPr/>
        </p:nvSpPr>
        <p:spPr>
          <a:xfrm>
            <a:off x="6689880" y="5224320"/>
            <a:ext cx="1048680" cy="566280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38"/>
          <p:cNvSpPr/>
          <p:nvPr/>
        </p:nvSpPr>
        <p:spPr>
          <a:xfrm>
            <a:off x="4529880" y="4269240"/>
            <a:ext cx="890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</a:t>
            </a:r>
            <a:r>
              <a:rPr lang="ru-RU" sz="1000" b="1" strike="noStrike" spc="-6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физическую  культуру</a:t>
            </a:r>
            <a:endParaRPr/>
          </a:p>
          <a:p>
            <a:pPr marL="12600" algn="ctr">
              <a:lnSpc>
                <a:spcPct val="100000"/>
              </a:lnSpc>
            </a:pP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</a:t>
            </a:r>
            <a:r>
              <a:rPr lang="ru-RU" sz="1000" b="1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</a:t>
            </a:r>
            <a:r>
              <a:rPr lang="ru-RU" sz="1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спорт</a:t>
            </a:r>
            <a:endParaRPr/>
          </a:p>
        </p:txBody>
      </p:sp>
      <p:sp>
        <p:nvSpPr>
          <p:cNvPr id="302" name="CustomShape 39"/>
          <p:cNvSpPr/>
          <p:nvPr/>
        </p:nvSpPr>
        <p:spPr>
          <a:xfrm>
            <a:off x="5780160" y="4538520"/>
            <a:ext cx="642240" cy="64728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179280" y="189000"/>
            <a:ext cx="8712000" cy="64548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noFill/>
          <a:ln w="25560">
            <a:solidFill>
              <a:srgbClr val="AF761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2666880" y="225000"/>
            <a:ext cx="37404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2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Основные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38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понятия</a:t>
            </a:r>
            <a:endParaRPr/>
          </a:p>
        </p:txBody>
      </p:sp>
      <p:sp>
        <p:nvSpPr>
          <p:cNvPr id="306" name="CustomShape 4"/>
          <p:cNvSpPr/>
          <p:nvPr/>
        </p:nvSpPr>
        <p:spPr>
          <a:xfrm>
            <a:off x="50112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9600" indent="-1152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&lt;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8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ДЕФИЦИТ</a:t>
            </a:r>
            <a:r>
              <a:rPr lang="ru-RU" sz="2000" b="1" strike="noStrike" spc="-154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7" name="CustomShape 5"/>
          <p:cNvSpPr/>
          <p:nvPr/>
        </p:nvSpPr>
        <p:spPr>
          <a:xfrm>
            <a:off x="370080" y="2455560"/>
            <a:ext cx="278100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240" indent="3960" algn="ctr">
              <a:lnSpc>
                <a:spcPct val="100000"/>
              </a:lnSpc>
            </a:pP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НЕДОСТАЮЩИЕ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СРЕДСТВА </a:t>
            </a:r>
            <a:r>
              <a:rPr lang="ru-RU" sz="2000" b="1" i="1" strike="noStrike" spc="-21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БЕРУТ </a:t>
            </a: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</a:t>
            </a:r>
            <a:r>
              <a:rPr lang="ru-RU" sz="2000" b="1" i="1" strike="noStrike" spc="-26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ДОЛГ  </a:t>
            </a:r>
            <a:r>
              <a:rPr lang="ru-RU" sz="2000" b="1" i="1" strike="noStrike" spc="-14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 </a:t>
            </a:r>
            <a:r>
              <a:rPr lang="ru-RU" sz="2000" b="1" i="1" strike="noStrike" spc="-1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ru-RU" sz="2000" b="1" i="1" strike="noStrike" spc="-6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6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НАКОПЛЕНИЙ</a:t>
            </a:r>
            <a:endParaRPr/>
          </a:p>
        </p:txBody>
      </p:sp>
      <p:sp>
        <p:nvSpPr>
          <p:cNvPr id="308" name="CustomShape 6"/>
          <p:cNvSpPr/>
          <p:nvPr/>
        </p:nvSpPr>
        <p:spPr>
          <a:xfrm>
            <a:off x="5974200" y="1235880"/>
            <a:ext cx="25214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1400" indent="-27000">
              <a:lnSpc>
                <a:spcPct val="100000"/>
              </a:lnSpc>
            </a:pP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 </a:t>
            </a:r>
            <a:r>
              <a:rPr lang="ru-RU" sz="2000" b="1" strike="noStrike" spc="-293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РАСХОДЫ </a:t>
            </a:r>
            <a:r>
              <a:rPr lang="ru-RU" sz="2000" b="1" strike="noStrike" spc="-1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=  </a:t>
            </a:r>
            <a:r>
              <a:rPr lang="ru-RU" sz="2000" b="1" strike="noStrike" spc="-185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ПРОФИЦИТ</a:t>
            </a:r>
            <a:r>
              <a:rPr lang="ru-RU" sz="2000" b="1" strike="noStrike" spc="-18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strike="noStrike" spc="-270">
                <a:solidFill>
                  <a:srgbClr val="926154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БЮДЖЕТА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6097680" y="2455560"/>
            <a:ext cx="2275560" cy="121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100000"/>
              </a:lnSpc>
            </a:pPr>
            <a:r>
              <a:rPr lang="ru-RU" sz="2000" b="1" i="1" strike="noStrike" spc="-11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ИЗЛИШКИ</a:t>
            </a:r>
            <a:r>
              <a:rPr lang="ru-RU" sz="2000" b="1" i="1" strike="noStrike" spc="-134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228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СРЕДСТВ  </a:t>
            </a:r>
            <a:r>
              <a:rPr lang="ru-RU" sz="2000" b="1" i="1" strike="noStrike" spc="-239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НАПРАВЛЯЮТ</a:t>
            </a:r>
            <a:endParaRPr/>
          </a:p>
          <a:p>
            <a:pPr marL="720" algn="ctr">
              <a:lnSpc>
                <a:spcPct val="100000"/>
              </a:lnSpc>
            </a:pPr>
            <a:r>
              <a:rPr lang="ru-RU" sz="2000" b="1" i="1" strike="noStrike" spc="-205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</a:t>
            </a:r>
            <a:r>
              <a:rPr lang="ru-RU" sz="2000" b="1" i="1" strike="noStrike" spc="-143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000" b="1" i="1" strike="noStrike" spc="-180">
                <a:solidFill>
                  <a:srgbClr val="5F3A1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НАКОПЛЕНИЯ</a:t>
            </a:r>
            <a:endParaRPr/>
          </a:p>
        </p:txBody>
      </p:sp>
      <p:sp>
        <p:nvSpPr>
          <p:cNvPr id="310" name="CustomShape 8"/>
          <p:cNvSpPr/>
          <p:nvPr/>
        </p:nvSpPr>
        <p:spPr>
          <a:xfrm>
            <a:off x="3060720" y="1127160"/>
            <a:ext cx="2807640" cy="2442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9"/>
          <p:cNvSpPr/>
          <p:nvPr/>
        </p:nvSpPr>
        <p:spPr>
          <a:xfrm>
            <a:off x="329760" y="3891240"/>
            <a:ext cx="8633160" cy="185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&lt;Б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</a:t>
            </a:r>
            <a:r>
              <a:rPr lang="ru-RU" sz="2000" strike="noStrike" spc="-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3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</a:t>
            </a:r>
            <a:r>
              <a:rPr lang="ru-RU" sz="2000" strike="noStrike" spc="-3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да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	–	</a:t>
            </a:r>
            <a:r>
              <a:rPr lang="ru-RU" sz="2000" strike="noStrike" spc="-1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чередной	финан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	</a:t>
            </a:r>
            <a:r>
              <a:rPr lang="ru-RU" sz="2000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 на плановый период (2018-2020)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Очередной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финан</a:t>
            </a:r>
            <a:r>
              <a:rPr lang="ru-RU" sz="2000" b="1" strike="noStrike" spc="-1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овый </a:t>
            </a:r>
            <a:r>
              <a:rPr lang="ru-RU" sz="2000" b="1" strike="noStrike" spc="-12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b="1" strike="noStrike" spc="-35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b="1" strike="noStrike" spc="-4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b="1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 </a:t>
            </a:r>
            <a:r>
              <a:rPr lang="ru-RU" sz="2000" b="1" strike="noStrike" spc="-10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– </a:t>
            </a:r>
            <a:r>
              <a:rPr lang="ru-RU" sz="2000" strike="noStrike" spc="-15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5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</a:t>
            </a:r>
            <a:r>
              <a:rPr lang="ru-RU" sz="2000" strike="noStrike" spc="-63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4" dirty="0" err="1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, </a:t>
            </a:r>
            <a:r>
              <a:rPr lang="ru-RU" sz="2000" strike="noStrike" spc="-180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на </a:t>
            </a:r>
            <a:r>
              <a:rPr lang="ru-RU" sz="2000" strike="noStrike" spc="-21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38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к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орый </a:t>
            </a:r>
            <a:r>
              <a:rPr lang="ru-RU" sz="2000" strike="noStrike" spc="-19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000" strike="noStrike" spc="-24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а</a:t>
            </a:r>
            <a:r>
              <a:rPr lang="ru-RU" sz="2000" strike="noStrike" spc="-43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в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ляе</a:t>
            </a:r>
            <a:r>
              <a:rPr lang="ru-RU" sz="2000" strike="noStrike" spc="-9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</a:t>
            </a:r>
            <a:r>
              <a:rPr lang="ru-RU" sz="2000" strike="noStrike" spc="-1" dirty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ся	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</a:t>
            </a:r>
            <a:r>
              <a:rPr lang="ru-RU" sz="2000" strike="noStrike" spc="-55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ю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</a:t>
            </a:r>
            <a:r>
              <a:rPr lang="ru-RU" sz="2000" strike="noStrike" spc="-29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ж</a:t>
            </a:r>
            <a:r>
              <a:rPr lang="ru-RU" sz="2000" strike="noStrike" spc="-1" dirty="0" smtClean="0">
                <a:solidFill>
                  <a:srgbClr val="6633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ет  (2018 год)</a:t>
            </a:r>
            <a:endParaRPr/>
          </a:p>
          <a:p>
            <a:pPr marL="12600">
              <a:lnSpc>
                <a:spcPct val="100000"/>
              </a:lnSpc>
            </a:pPr>
            <a:endParaRPr/>
          </a:p>
          <a:p>
            <a:pPr marL="12600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2911680" y="225000"/>
            <a:ext cx="324576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3600" strike="noStrike" spc="-1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Стадии</a:t>
            </a:r>
            <a:r>
              <a:rPr lang="ru-RU" sz="3600" strike="noStrike" spc="-9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3600" strike="noStrike" spc="-43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бюджета</a:t>
            </a:r>
            <a:endParaRPr/>
          </a:p>
        </p:txBody>
      </p:sp>
      <p:sp>
        <p:nvSpPr>
          <p:cNvPr id="313" name="CustomShape 2"/>
          <p:cNvSpPr/>
          <p:nvPr/>
        </p:nvSpPr>
        <p:spPr>
          <a:xfrm>
            <a:off x="72000" y="1224000"/>
            <a:ext cx="9032400" cy="5484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1042920" y="1197000"/>
            <a:ext cx="6406560" cy="230292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2"/>
          <p:cNvSpPr/>
          <p:nvPr/>
        </p:nvSpPr>
        <p:spPr>
          <a:xfrm>
            <a:off x="540360" y="315360"/>
            <a:ext cx="806148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626760" indent="-61236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Основные характеристики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</a:t>
            </a:r>
            <a:r>
              <a:rPr lang="ru-RU" sz="2400" b="1" strike="noStrike" spc="-32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32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2400" b="1" strike="noStrike" spc="-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Сальского</a:t>
            </a:r>
            <a:r>
              <a:rPr lang="ru-RU" sz="2400" b="1" strike="noStrike" spc="-25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</a:t>
            </a:r>
            <a:endParaRPr/>
          </a:p>
        </p:txBody>
      </p:sp>
      <p:sp>
        <p:nvSpPr>
          <p:cNvPr id="316" name="CustomShape 3"/>
          <p:cNvSpPr/>
          <p:nvPr/>
        </p:nvSpPr>
        <p:spPr>
          <a:xfrm>
            <a:off x="6380640" y="3460320"/>
            <a:ext cx="118836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тыс.рублей</a:t>
            </a:r>
            <a:endParaRPr/>
          </a:p>
        </p:txBody>
      </p:sp>
      <p:graphicFrame>
        <p:nvGraphicFramePr>
          <p:cNvPr id="317" name="Table 4"/>
          <p:cNvGraphicFramePr/>
          <p:nvPr/>
        </p:nvGraphicFramePr>
        <p:xfrm>
          <a:off x="820800" y="3927600"/>
          <a:ext cx="6913080" cy="1828800"/>
        </p:xfrm>
        <a:graphic>
          <a:graphicData uri="http://schemas.openxmlformats.org/drawingml/2006/table">
            <a:tbl>
              <a:tblPr/>
              <a:tblGrid>
                <a:gridCol w="1692000"/>
                <a:gridCol w="1692000"/>
                <a:gridCol w="1692000"/>
                <a:gridCol w="1837080"/>
              </a:tblGrid>
              <a:tr h="64008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Период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1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Доходы</a:t>
                      </a:r>
                      <a:endParaRPr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Расходы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Дефицит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b="1" strike="noStrike" spc="-4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onstantia"/>
                        </a:rPr>
                        <a:t>бюджета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FA12D"/>
                    </a:solidFill>
                  </a:tcPr>
                </a:tc>
              </a:tr>
              <a:tr h="371160"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2018 </a:t>
                      </a: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2019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 lang="ru-RU" sz="1800" strike="noStrike" spc="-18" dirty="0" smtClean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Times New Roman"/>
                      </a:endParaRPr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2020 </a:t>
                      </a:r>
                      <a:r>
                        <a:rPr lang="ru-RU" sz="1800" strike="noStrike" spc="-18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год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6 245,70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5 709,10</a:t>
                      </a:r>
                      <a:endParaRPr lang="ru-RU" dirty="0" smtClean="0"/>
                    </a:p>
                    <a:p>
                      <a:pPr marL="8496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5 382,60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6 245,70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5 709,10</a:t>
                      </a:r>
                      <a:endParaRPr lang="ru-RU" dirty="0" smtClean="0"/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5 382,60</a:t>
                      </a: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</a:p>
                    <a:p>
                      <a:pPr marL="85680">
                        <a:lnSpc>
                          <a:spcPct val="100000"/>
                        </a:lnSpc>
                      </a:pPr>
                      <a:r>
                        <a:rPr lang="ru-RU" sz="180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</a:rPr>
                        <a:t>0,0</a:t>
                      </a:r>
                      <a:endParaRPr/>
                    </a:p>
                    <a:p>
                      <a:pPr marL="85680">
                        <a:lnSpc>
                          <a:spcPct val="100000"/>
                        </a:lnSpc>
                      </a:pPr>
                      <a:endParaRPr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357158" y="357166"/>
            <a:ext cx="8786842" cy="139201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1285852" y="214290"/>
            <a:ext cx="6615562" cy="643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365840" indent="-1351800">
              <a:lnSpc>
                <a:spcPct val="100000"/>
              </a:lnSpc>
            </a:pP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Структура </a:t>
            </a:r>
            <a:r>
              <a:rPr lang="ru-RU" sz="1800" strike="noStrike" spc="-1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доходов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бюджета </a:t>
            </a:r>
            <a:r>
              <a:rPr lang="ru-RU" sz="1800" strike="noStrike" spc="-4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Ивановского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сельского</a:t>
            </a:r>
            <a:r>
              <a:rPr lang="ru-RU" sz="1800" strike="noStrike" spc="-29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поселения  Сальского</a:t>
            </a:r>
            <a:r>
              <a:rPr lang="ru-RU" sz="18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 </a:t>
            </a:r>
            <a:r>
              <a:rPr lang="ru-RU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района на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2018-2020 </a:t>
            </a:r>
            <a:r>
              <a:rPr lang="ru-RU" sz="1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DejaVu Sans"/>
              </a:rPr>
              <a:t>годы</a:t>
            </a:r>
            <a:endParaRPr/>
          </a:p>
        </p:txBody>
      </p:sp>
      <p:sp>
        <p:nvSpPr>
          <p:cNvPr id="320" name="CustomShape 3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4"/>
          <p:cNvSpPr/>
          <p:nvPr/>
        </p:nvSpPr>
        <p:spPr>
          <a:xfrm>
            <a:off x="653040" y="1153440"/>
            <a:ext cx="2049480" cy="691920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951120" y="1375200"/>
            <a:ext cx="1454040" cy="21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400" strike="noStrike" spc="-4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Налоговые</a:t>
            </a:r>
            <a:r>
              <a:rPr lang="ru-RU" sz="1400" strike="noStrike" spc="-63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4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23" name="CustomShape 6"/>
          <p:cNvSpPr/>
          <p:nvPr/>
        </p:nvSpPr>
        <p:spPr>
          <a:xfrm>
            <a:off x="218160" y="1846800"/>
            <a:ext cx="637920" cy="129708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7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8"/>
          <p:cNvSpPr/>
          <p:nvPr/>
        </p:nvSpPr>
        <p:spPr>
          <a:xfrm>
            <a:off x="218160" y="2064960"/>
            <a:ext cx="2701080" cy="215928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noFill/>
          <a:ln w="255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288000" y="2410560"/>
            <a:ext cx="2355174" cy="18756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>
              <a:lnSpc>
                <a:spcPct val="100000"/>
              </a:lnSpc>
            </a:pPr>
            <a:r>
              <a:rPr lang="ru-RU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 на доходы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</a:t>
            </a:r>
            <a:r>
              <a:rPr lang="ru-RU" sz="1100" strike="noStrike" spc="-7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-Акцизы по подакцизным товарам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 налог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-Единый сельскохозяйственный</a:t>
            </a:r>
            <a:r>
              <a:rPr lang="ru-RU" sz="1100" strike="noStrike" spc="-63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--Налог на </a:t>
            </a:r>
            <a:r>
              <a:rPr lang="ru-RU" sz="1100" strike="noStrike" spc="-4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имущество  физических</a:t>
            </a:r>
            <a:r>
              <a:rPr lang="ru-RU" sz="1100" strike="noStrike" spc="-55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-Земельный</a:t>
            </a:r>
            <a:r>
              <a:rPr lang="ru-RU" sz="1100" strike="noStrike" spc="-97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налог</a:t>
            </a:r>
            <a:endParaRPr/>
          </a:p>
          <a:p>
            <a:pPr marL="12600">
              <a:lnSpc>
                <a:spcPct val="100000"/>
              </a:lnSpc>
            </a:pP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-Государственная</a:t>
            </a:r>
            <a:r>
              <a:rPr lang="ru-RU" sz="1100" strike="noStrike" spc="-8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пошлина</a:t>
            </a:r>
            <a:endParaRPr/>
          </a:p>
        </p:txBody>
      </p:sp>
      <p:sp>
        <p:nvSpPr>
          <p:cNvPr id="327" name="CustomShape 10"/>
          <p:cNvSpPr/>
          <p:nvPr/>
        </p:nvSpPr>
        <p:spPr>
          <a:xfrm>
            <a:off x="3357554" y="1142984"/>
            <a:ext cx="2143140" cy="642942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ru-RU" dirty="0" smtClean="0"/>
              <a:t>Неналоговые</a:t>
            </a:r>
            <a:endParaRPr lang="ru-RU" dirty="0"/>
          </a:p>
        </p:txBody>
      </p:sp>
      <p:sp>
        <p:nvSpPr>
          <p:cNvPr id="328" name="CustomShape 11"/>
          <p:cNvSpPr/>
          <p:nvPr/>
        </p:nvSpPr>
        <p:spPr>
          <a:xfrm>
            <a:off x="3345120" y="908640"/>
            <a:ext cx="2085120" cy="691920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3716640" y="1017360"/>
            <a:ext cx="1343520" cy="54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20040" indent="-305640">
              <a:lnSpc>
                <a:spcPts val="4"/>
              </a:lnSpc>
            </a:pP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Не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н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а</a:t>
            </a:r>
            <a:r>
              <a:rPr lang="ru-RU" sz="18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ло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г</a:t>
            </a:r>
            <a:r>
              <a:rPr lang="ru-RU" sz="1800" strike="noStrike" spc="-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овые  </a:t>
            </a:r>
            <a:r>
              <a:rPr lang="ru-RU" sz="1800" strike="noStrike" spc="-18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доходы</a:t>
            </a:r>
            <a:endParaRPr/>
          </a:p>
        </p:txBody>
      </p:sp>
      <p:sp>
        <p:nvSpPr>
          <p:cNvPr id="330" name="CustomShape 13"/>
          <p:cNvSpPr/>
          <p:nvPr/>
        </p:nvSpPr>
        <p:spPr>
          <a:xfrm>
            <a:off x="3357360" y="1602360"/>
            <a:ext cx="194040" cy="148500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noFill/>
          <a:ln w="25560">
            <a:solidFill>
              <a:srgbClr val="FFC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3357360" y="2021760"/>
            <a:ext cx="2661840" cy="213264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8"/>
          <p:cNvSpPr/>
          <p:nvPr/>
        </p:nvSpPr>
        <p:spPr>
          <a:xfrm>
            <a:off x="6215074" y="642918"/>
            <a:ext cx="2423520" cy="691920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noFill/>
          <a:ln w="2556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9"/>
          <p:cNvSpPr/>
          <p:nvPr/>
        </p:nvSpPr>
        <p:spPr>
          <a:xfrm>
            <a:off x="6643702" y="642918"/>
            <a:ext cx="1594080" cy="11430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82880" indent="-168480">
              <a:lnSpc>
                <a:spcPts val="4"/>
              </a:lnSpc>
            </a:pP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4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</a:t>
            </a:r>
            <a:r>
              <a:rPr lang="ru-RU" sz="1800" strike="noStrike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е</a:t>
            </a:r>
            <a:r>
              <a:rPr lang="ru-RU" sz="1800" strike="noStrike" spc="-18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з</a:t>
            </a:r>
            <a:r>
              <a:rPr lang="ru-RU" sz="1800" strike="noStrike" spc="-9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дные  </a:t>
            </a:r>
            <a:r>
              <a:rPr lang="ru-RU" sz="1800" strike="noStrike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поступлениялорп</a:t>
            </a:r>
            <a:endParaRPr/>
          </a:p>
        </p:txBody>
      </p:sp>
      <p:sp>
        <p:nvSpPr>
          <p:cNvPr id="337" name="CustomShape 20"/>
          <p:cNvSpPr/>
          <p:nvPr/>
        </p:nvSpPr>
        <p:spPr>
          <a:xfrm>
            <a:off x="6491520" y="1602360"/>
            <a:ext cx="200880" cy="104688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noFill/>
          <a:ln w="2556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CustomShape 21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6694560" y="2097000"/>
            <a:ext cx="2228760" cy="110520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noFill/>
          <a:ln w="25560">
            <a:solidFill>
              <a:srgbClr val="EFA12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0" name="CustomShape 23"/>
          <p:cNvSpPr/>
          <p:nvPr/>
        </p:nvSpPr>
        <p:spPr>
          <a:xfrm>
            <a:off x="6853680" y="2293200"/>
            <a:ext cx="1912320" cy="87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600" algn="ctr">
              <a:lnSpc>
                <a:spcPct val="85000"/>
              </a:lnSpc>
            </a:pP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Дотации, субсидии, субвенции, 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межбюджетные трансферты </a:t>
            </a:r>
            <a:r>
              <a:rPr lang="ru-RU" sz="1100" strike="noStrike" spc="-9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из 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других уровней бюджета, 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безвозмездные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поступления</a:t>
            </a:r>
            <a:r>
              <a:rPr lang="ru-RU" sz="1100" strike="noStrike" spc="-3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от  </a:t>
            </a:r>
            <a:r>
              <a:rPr lang="ru-RU" sz="1100" strike="noStrike" spc="-4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физических и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юридических</a:t>
            </a:r>
            <a:r>
              <a:rPr lang="ru-RU" sz="1100" strike="noStrike" spc="-75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 </a:t>
            </a:r>
            <a:r>
              <a:rPr lang="ru-RU" sz="1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Medium"/>
                <a:ea typeface="DejaVu Sans"/>
              </a:rPr>
              <a:t>лиц</a:t>
            </a:r>
            <a:endParaRPr/>
          </a:p>
        </p:txBody>
      </p:sp>
      <p:graphicFrame>
        <p:nvGraphicFramePr>
          <p:cNvPr id="341" name="Диаграмма 31"/>
          <p:cNvGraphicFramePr/>
          <p:nvPr/>
        </p:nvGraphicFramePr>
        <p:xfrm>
          <a:off x="2286000" y="4429080"/>
          <a:ext cx="4569840" cy="2140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828</Words>
  <Application>LibreOffice/5.0.3.2$Windows_x86 LibreOffice_project/e5f16313668ac592c1bfb310f4390624e3dbfb75</Application>
  <PresentationFormat>Экран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68</cp:revision>
  <dcterms:created xsi:type="dcterms:W3CDTF">2016-02-11T14:05:45Z</dcterms:created>
  <dcterms:modified xsi:type="dcterms:W3CDTF">2018-02-07T05:29:13Z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2015-04-28T00:00:00Z</vt:filetime>
  </property>
  <property fmtid="{D5CDD505-2E9C-101B-9397-08002B2CF9AE}" pid="4" name="Creator">
    <vt:lpwstr>Microsoft® Office PowerPoint® 2007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2016-02-11T00:00:00Z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Экран (4:3)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17</vt:i4>
  </property>
</Properties>
</file>