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2" r:id="rId21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2895" autoAdjust="0"/>
  </p:normalViewPr>
  <p:slideViewPr>
    <p:cSldViewPr>
      <p:cViewPr varScale="1">
        <p:scale>
          <a:sx n="68" d="100"/>
          <a:sy n="68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35092556124458"/>
          <c:y val="5.1445864156018803E-2"/>
          <c:w val="0.84222134698700302"/>
          <c:h val="0.6847679892400816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categories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51.6</c:v>
                </c:pt>
                <c:pt idx="1">
                  <c:v>3.6</c:v>
                </c:pt>
                <c:pt idx="2">
                  <c:v>44.8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086016"/>
        <c:axId val="24087552"/>
        <c:axId val="0"/>
      </c:bar3DChart>
      <c:catAx>
        <c:axId val="24086016"/>
        <c:scaling>
          <c:orientation val="minMax"/>
        </c:scaling>
        <c:delete val="0"/>
        <c:axPos val="b"/>
        <c:numFmt formatCode="dd\.mm\.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24087552"/>
        <c:crosses val="autoZero"/>
        <c:auto val="1"/>
        <c:lblAlgn val="ctr"/>
        <c:lblOffset val="100"/>
        <c:noMultiLvlLbl val="0"/>
      </c:catAx>
      <c:valAx>
        <c:axId val="24087552"/>
        <c:scaling>
          <c:orientation val="minMax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24086016"/>
        <c:crosses val="autoZero"/>
        <c:crossBetween val="between"/>
      </c:valAx>
      <c:spPr>
        <a:noFill/>
        <a:ln w="9360">
          <a:solidFill>
            <a:srgbClr val="878787"/>
          </a:solidFill>
          <a:round/>
        </a:ln>
      </c:spPr>
    </c:plotArea>
    <c:plotVisOnly val="1"/>
    <c:dispBlanksAs val="gap"/>
    <c:showDLblsOverMax val="0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explosion val="25"/>
          <c:dPt>
            <c:idx val="0"/>
            <c:bubble3D val="0"/>
            <c:spPr>
              <a:solidFill>
                <a:srgbClr val="4672A8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AB4744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8AA64F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725990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4299B0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rgbClr val="DC853E"/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93A9CE"/>
              </a:solidFill>
              <a:ln>
                <a:noFill/>
              </a:ln>
            </c:spPr>
          </c:dPt>
          <c:dPt>
            <c:idx val="7"/>
            <c:bubble3D val="0"/>
            <c:spPr>
              <a:solidFill>
                <a:srgbClr val="AECF00"/>
              </a:solidFill>
              <a:ln>
                <a:noFill/>
              </a:ln>
            </c:spPr>
          </c:dPt>
          <c:dLbls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categories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кинематография</c:v>
                </c:pt>
                <c:pt idx="6">
                  <c:v>физкультура  и спорт 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8"/>
                <c:pt idx="0">
                  <c:v>4398.3</c:v>
                </c:pt>
                <c:pt idx="1">
                  <c:v>174.8</c:v>
                </c:pt>
                <c:pt idx="2">
                  <c:v>153.5</c:v>
                </c:pt>
                <c:pt idx="3">
                  <c:v>678</c:v>
                </c:pt>
                <c:pt idx="4">
                  <c:v>190</c:v>
                </c:pt>
                <c:pt idx="5">
                  <c:v>949.9</c:v>
                </c:pt>
                <c:pt idx="6">
                  <c:v>5</c:v>
                </c:pt>
                <c:pt idx="7">
                  <c:v>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560">
          <a:noFill/>
        </a:ln>
      </c:spPr>
    </c:plotArea>
    <c:plotVisOnly val="1"/>
    <c:dispBlanksAs val="zero"/>
    <c:showDLblsOverMax val="0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Рисунок 7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9" name="Рисунок 10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8" name="Рисунок 14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14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87" name="Рисунок 18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18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 hidden="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 hidden="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3"/>
          <p:cNvSpPr/>
          <p:nvPr/>
        </p:nvSpPr>
        <p:spPr>
          <a:xfrm>
            <a:off x="123480" y="228600"/>
            <a:ext cx="8821800" cy="761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14440" y="534528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420840" y="692280"/>
            <a:ext cx="8227440" cy="115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571472" y="2122560"/>
            <a:ext cx="8087608" cy="1092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80000"/>
              </a:lnSpc>
            </a:pP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подготовлен на основании решения Собрания депутатов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от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26.12.2016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22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«О бюджете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2000" strike="noStrike" spc="-4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на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2017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 на плановый период 2018 и 2019 годов</a:t>
            </a:r>
            <a:r>
              <a:rPr lang="ru-RU" sz="2000" strike="noStrike" spc="-4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</a:t>
            </a:r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-720" y="720"/>
            <a:ext cx="360" cy="36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720" y="0"/>
            <a:ext cx="360" cy="360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C:\Documents and Settings\User\Рабочий стол\Новая папка333333\DSCN1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068960"/>
            <a:ext cx="5945884" cy="302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749880" y="151560"/>
            <a:ext cx="7382880" cy="685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32920" indent="-218880">
              <a:lnSpc>
                <a:spcPct val="101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расходов </a:t>
            </a: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</a:t>
            </a:r>
            <a:r>
              <a:rPr lang="ru-RU" sz="1800" b="1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Ивановского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b="1" strike="noStrike" spc="-29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 района по программному принципу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2017</a:t>
            </a:r>
            <a:r>
              <a:rPr lang="ru-RU" sz="1800" b="1" strike="noStrike" spc="-27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</a:t>
            </a:r>
            <a:endParaRPr dirty="0"/>
          </a:p>
        </p:txBody>
      </p:sp>
      <p:sp>
        <p:nvSpPr>
          <p:cNvPr id="343" name="CustomShape 2"/>
          <p:cNvSpPr/>
          <p:nvPr/>
        </p:nvSpPr>
        <p:spPr>
          <a:xfrm>
            <a:off x="611560" y="1556792"/>
            <a:ext cx="576064" cy="4608512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/>
          <a:lstStyle/>
          <a:p>
            <a:pPr algn="ctr"/>
            <a:r>
              <a:rPr lang="ru-RU" sz="2800" b="1" dirty="0" smtClean="0"/>
              <a:t>БЮДЖЕТ</a:t>
            </a:r>
            <a:endParaRPr lang="ru-RU" sz="2800" b="1" dirty="0"/>
          </a:p>
        </p:txBody>
      </p:sp>
      <p:sp>
        <p:nvSpPr>
          <p:cNvPr id="345" name="CustomShape 4"/>
          <p:cNvSpPr/>
          <p:nvPr/>
        </p:nvSpPr>
        <p:spPr>
          <a:xfrm>
            <a:off x="611560" y="1484784"/>
            <a:ext cx="576064" cy="4678776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6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7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8"/>
          <p:cNvSpPr/>
          <p:nvPr/>
        </p:nvSpPr>
        <p:spPr>
          <a:xfrm>
            <a:off x="3250800" y="1843560"/>
            <a:ext cx="17794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600" b="1" strike="noStrike" spc="-14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Муниципальные  </a:t>
            </a:r>
            <a:r>
              <a:rPr lang="ru-RU" sz="1600" b="1" strike="noStrike" spc="-10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программы  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(1425,6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4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</a:t>
            </a:r>
            <a:endParaRPr/>
          </a:p>
        </p:txBody>
      </p:sp>
      <p:sp>
        <p:nvSpPr>
          <p:cNvPr id="350" name="CustomShape 9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0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1"/>
          <p:cNvSpPr/>
          <p:nvPr/>
        </p:nvSpPr>
        <p:spPr>
          <a:xfrm>
            <a:off x="3140640" y="4570560"/>
            <a:ext cx="18442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1440" algn="ctr">
              <a:lnSpc>
                <a:spcPct val="100000"/>
              </a:lnSpc>
            </a:pP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38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</a:t>
            </a: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</a:t>
            </a:r>
            <a:r>
              <a:rPr lang="ru-RU" sz="1600" b="1" strike="noStrike" spc="-8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огра</a:t>
            </a:r>
            <a:r>
              <a:rPr lang="ru-RU" sz="1600" b="1" strike="noStrike" spc="-6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8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9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ые</a:t>
            </a:r>
            <a:r>
              <a:rPr lang="ru-RU" sz="16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ru-RU" sz="1600" b="1" strike="noStrike" spc="-16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</a:t>
            </a:r>
            <a:endParaRPr/>
          </a:p>
          <a:p>
            <a:pPr marL="181440"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(4234,0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5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рублей)</a:t>
            </a:r>
            <a:endParaRPr/>
          </a:p>
        </p:txBody>
      </p:sp>
      <p:sp>
        <p:nvSpPr>
          <p:cNvPr id="353" name="CustomShape 12"/>
          <p:cNvSpPr/>
          <p:nvPr/>
        </p:nvSpPr>
        <p:spPr>
          <a:xfrm>
            <a:off x="1403648" y="1556792"/>
            <a:ext cx="934552" cy="4688496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3"/>
          <p:cNvSpPr/>
          <p:nvPr/>
        </p:nvSpPr>
        <p:spPr>
          <a:xfrm>
            <a:off x="1403640" y="1422360"/>
            <a:ext cx="934560" cy="232200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4"/>
          <p:cNvSpPr/>
          <p:nvPr/>
        </p:nvSpPr>
        <p:spPr>
          <a:xfrm>
            <a:off x="1403640" y="1422360"/>
            <a:ext cx="934560" cy="4750920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6"/>
          <p:cNvSpPr/>
          <p:nvPr/>
        </p:nvSpPr>
        <p:spPr>
          <a:xfrm>
            <a:off x="900000" y="3789360"/>
            <a:ext cx="501480" cy="7200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7"/>
          <p:cNvSpPr/>
          <p:nvPr/>
        </p:nvSpPr>
        <p:spPr>
          <a:xfrm>
            <a:off x="2340000" y="2373480"/>
            <a:ext cx="768240" cy="1017000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8"/>
          <p:cNvSpPr/>
          <p:nvPr/>
        </p:nvSpPr>
        <p:spPr>
          <a:xfrm>
            <a:off x="2332080" y="3860640"/>
            <a:ext cx="645480" cy="85392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19"/>
          <p:cNvSpPr/>
          <p:nvPr/>
        </p:nvSpPr>
        <p:spPr>
          <a:xfrm>
            <a:off x="5292080" y="908720"/>
            <a:ext cx="3501720" cy="454096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3415919" y="0"/>
                </a:moveTo>
                <a:lnTo>
                  <a:pt x="0" y="0"/>
                </a:lnTo>
                <a:lnTo>
                  <a:pt x="0" y="525526"/>
                </a:lnTo>
                <a:lnTo>
                  <a:pt x="3503549" y="525526"/>
                </a:lnTo>
                <a:lnTo>
                  <a:pt x="3503549" y="87629"/>
                </a:lnTo>
                <a:lnTo>
                  <a:pt x="341591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20"/>
          <p:cNvSpPr/>
          <p:nvPr/>
        </p:nvSpPr>
        <p:spPr>
          <a:xfrm>
            <a:off x="5316480" y="958680"/>
            <a:ext cx="3501720" cy="382088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21"/>
          <p:cNvSpPr/>
          <p:nvPr/>
        </p:nvSpPr>
        <p:spPr>
          <a:xfrm>
            <a:off x="6143760" y="1143000"/>
            <a:ext cx="18817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Доступная среда </a:t>
            </a:r>
            <a:endParaRPr dirty="0"/>
          </a:p>
        </p:txBody>
      </p:sp>
      <p:sp>
        <p:nvSpPr>
          <p:cNvPr id="363" name="CustomShape 22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23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24"/>
          <p:cNvSpPr/>
          <p:nvPr/>
        </p:nvSpPr>
        <p:spPr>
          <a:xfrm>
            <a:off x="5796136" y="1556792"/>
            <a:ext cx="2453400" cy="5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5760" indent="-8172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качественными </a:t>
            </a:r>
            <a:r>
              <a:rPr lang="ru-RU" sz="11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жилищно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 </a:t>
            </a: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коммунальными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услугами</a:t>
            </a:r>
            <a:r>
              <a:rPr lang="ru-RU" sz="1100" strike="noStrike" spc="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</a:t>
            </a:r>
            <a:endParaRPr dirty="0"/>
          </a:p>
        </p:txBody>
      </p:sp>
      <p:sp>
        <p:nvSpPr>
          <p:cNvPr id="366" name="CustomShape 25"/>
          <p:cNvSpPr/>
          <p:nvPr/>
        </p:nvSpPr>
        <p:spPr>
          <a:xfrm>
            <a:off x="5364088" y="2204864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27"/>
          <p:cNvSpPr/>
          <p:nvPr/>
        </p:nvSpPr>
        <p:spPr>
          <a:xfrm>
            <a:off x="5508104" y="2276872"/>
            <a:ext cx="3078360" cy="66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Защита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территории от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чрезвычайных  ситуаций,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пожарной безопасности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безопасности людей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водных</a:t>
            </a:r>
            <a:r>
              <a:rPr lang="ru-RU" sz="1100" strike="noStrike" spc="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объектах</a:t>
            </a:r>
            <a:endParaRPr dirty="0"/>
          </a:p>
        </p:txBody>
      </p:sp>
      <p:sp>
        <p:nvSpPr>
          <p:cNvPr id="369" name="CustomShape 28"/>
          <p:cNvSpPr/>
          <p:nvPr/>
        </p:nvSpPr>
        <p:spPr>
          <a:xfrm>
            <a:off x="5364088" y="3212976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29"/>
          <p:cNvSpPr/>
          <p:nvPr/>
        </p:nvSpPr>
        <p:spPr>
          <a:xfrm>
            <a:off x="5364088" y="3212976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0"/>
          <p:cNvSpPr/>
          <p:nvPr/>
        </p:nvSpPr>
        <p:spPr>
          <a:xfrm>
            <a:off x="6228184" y="3284984"/>
            <a:ext cx="177516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Развитие культуры </a:t>
            </a:r>
            <a:endParaRPr dirty="0"/>
          </a:p>
        </p:txBody>
      </p:sp>
      <p:sp>
        <p:nvSpPr>
          <p:cNvPr id="372" name="CustomShape 31"/>
          <p:cNvSpPr/>
          <p:nvPr/>
        </p:nvSpPr>
        <p:spPr>
          <a:xfrm>
            <a:off x="5292080" y="3645024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32"/>
          <p:cNvSpPr/>
          <p:nvPr/>
        </p:nvSpPr>
        <p:spPr>
          <a:xfrm>
            <a:off x="5292080" y="3645024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33"/>
          <p:cNvSpPr/>
          <p:nvPr/>
        </p:nvSpPr>
        <p:spPr>
          <a:xfrm>
            <a:off x="5364088" y="3717032"/>
            <a:ext cx="26852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1440" indent="-707040">
              <a:lnSpc>
                <a:spcPct val="100000"/>
              </a:lnSpc>
            </a:pP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Обеспечение общественного порядка и противодействие преступности</a:t>
            </a:r>
            <a:endParaRPr/>
          </a:p>
        </p:txBody>
      </p:sp>
      <p:sp>
        <p:nvSpPr>
          <p:cNvPr id="375" name="CustomShape 34"/>
          <p:cNvSpPr/>
          <p:nvPr/>
        </p:nvSpPr>
        <p:spPr>
          <a:xfrm>
            <a:off x="5292080" y="4365104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074"/>
                </a:lnTo>
                <a:lnTo>
                  <a:pt x="3613150" y="465074"/>
                </a:lnTo>
                <a:lnTo>
                  <a:pt x="3613150" y="77469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35"/>
          <p:cNvSpPr/>
          <p:nvPr/>
        </p:nvSpPr>
        <p:spPr>
          <a:xfrm>
            <a:off x="5292080" y="4365104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36"/>
          <p:cNvSpPr/>
          <p:nvPr/>
        </p:nvSpPr>
        <p:spPr>
          <a:xfrm>
            <a:off x="5724128" y="4509120"/>
            <a:ext cx="243684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Развитие физической культуры и</a:t>
            </a:r>
            <a:r>
              <a:rPr lang="ru-RU" sz="11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спорта</a:t>
            </a:r>
            <a:endParaRPr dirty="0"/>
          </a:p>
        </p:txBody>
      </p:sp>
      <p:sp>
        <p:nvSpPr>
          <p:cNvPr id="380" name="CustomShape 39"/>
          <p:cNvSpPr/>
          <p:nvPr/>
        </p:nvSpPr>
        <p:spPr>
          <a:xfrm>
            <a:off x="6122160" y="4552200"/>
            <a:ext cx="195228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1" name="CustomShape 40"/>
          <p:cNvSpPr/>
          <p:nvPr/>
        </p:nvSpPr>
        <p:spPr>
          <a:xfrm>
            <a:off x="5292080" y="5085184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Муниципальная</a:t>
            </a:r>
            <a:r>
              <a:rPr lang="ru-RU" sz="1400" strike="noStrike" spc="-6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политика</a:t>
            </a:r>
            <a:endParaRPr dirty="0"/>
          </a:p>
        </p:txBody>
      </p:sp>
      <p:sp>
        <p:nvSpPr>
          <p:cNvPr id="382" name="CustomShape 41"/>
          <p:cNvSpPr/>
          <p:nvPr/>
        </p:nvSpPr>
        <p:spPr>
          <a:xfrm>
            <a:off x="5292080" y="5085184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2"/>
          <p:cNvSpPr/>
          <p:nvPr/>
        </p:nvSpPr>
        <p:spPr>
          <a:xfrm>
            <a:off x="5364088" y="5805264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Управление муниципальными финансами и</a:t>
            </a:r>
            <a:r>
              <a:rPr lang="ru-RU" sz="1000" strike="noStrike" spc="-5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создание  условий для повышения эффективности бюджетных  расходов</a:t>
            </a:r>
            <a:endParaRPr dirty="0"/>
          </a:p>
        </p:txBody>
      </p:sp>
      <p:sp>
        <p:nvSpPr>
          <p:cNvPr id="386" name="CustomShape 45"/>
          <p:cNvSpPr/>
          <p:nvPr/>
        </p:nvSpPr>
        <p:spPr>
          <a:xfrm>
            <a:off x="4222800" y="958680"/>
            <a:ext cx="1105920" cy="59364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TextBox 45"/>
          <p:cNvSpPr txBox="1"/>
          <p:nvPr/>
        </p:nvSpPr>
        <p:spPr>
          <a:xfrm>
            <a:off x="1619672" y="1484784"/>
            <a:ext cx="615553" cy="42265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 smtClean="0"/>
              <a:t>ПРОГРАММНЫЕ И НЕПРОГРАММНЫЕ РАСХОДЫ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954720" y="392760"/>
            <a:ext cx="72324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4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Структура расходов </a:t>
            </a:r>
            <a:r>
              <a:rPr lang="ru-RU" sz="24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 </a:t>
            </a:r>
            <a:r>
              <a:rPr lang="ru-RU" sz="2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 </a:t>
            </a:r>
            <a:r>
              <a:rPr lang="ru-RU" sz="24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отраслям </a:t>
            </a:r>
            <a:r>
              <a:rPr lang="ru-RU" sz="2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 </a:t>
            </a:r>
            <a:r>
              <a:rPr lang="ru-RU" sz="2400" strike="noStrike" spc="-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2017</a:t>
            </a:r>
            <a:r>
              <a:rPr lang="ru-RU" sz="2400" strike="noStrike" spc="23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24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году</a:t>
            </a:r>
            <a:endParaRPr/>
          </a:p>
        </p:txBody>
      </p:sp>
      <p:graphicFrame>
        <p:nvGraphicFramePr>
          <p:cNvPr id="388" name="Диаграмма 4"/>
          <p:cNvGraphicFramePr/>
          <p:nvPr/>
        </p:nvGraphicFramePr>
        <p:xfrm>
          <a:off x="714348" y="1643050"/>
          <a:ext cx="7855812" cy="471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539552" y="548680"/>
            <a:ext cx="8387640" cy="1084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"/>
          <p:cNvSpPr/>
          <p:nvPr/>
        </p:nvSpPr>
        <p:spPr>
          <a:xfrm>
            <a:off x="539552" y="692696"/>
            <a:ext cx="8036384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124800" indent="-3110760" algn="ctr">
              <a:lnSpc>
                <a:spcPct val="100000"/>
              </a:lnSpc>
            </a:pPr>
            <a:r>
              <a:rPr lang="ru-RU" sz="1600" b="1" i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1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в сфере национальной безопасности </a:t>
            </a:r>
            <a:r>
              <a:rPr lang="ru-RU" sz="16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правоохранительной  деятельности на 2017 год и плановый период 2018 и 2019 годов</a:t>
            </a:r>
            <a:endParaRPr sz="1600" b="1" i="1" dirty="0"/>
          </a:p>
        </p:txBody>
      </p:sp>
      <p:graphicFrame>
        <p:nvGraphicFramePr>
          <p:cNvPr id="391" name="Table 3"/>
          <p:cNvGraphicFramePr/>
          <p:nvPr>
            <p:extLst>
              <p:ext uri="{D42A27DB-BD31-4B8C-83A1-F6EECF244321}">
                <p14:modId xmlns:p14="http://schemas.microsoft.com/office/powerpoint/2010/main" val="2845926443"/>
              </p:ext>
            </p:extLst>
          </p:nvPr>
        </p:nvGraphicFramePr>
        <p:xfrm>
          <a:off x="323528" y="4077072"/>
          <a:ext cx="4752529" cy="1902381"/>
        </p:xfrm>
        <a:graphic>
          <a:graphicData uri="http://schemas.openxmlformats.org/drawingml/2006/table">
            <a:tbl>
              <a:tblPr firstCol="1"/>
              <a:tblGrid>
                <a:gridCol w="2592288"/>
                <a:gridCol w="802375"/>
                <a:gridCol w="678933"/>
                <a:gridCol w="678933"/>
              </a:tblGrid>
              <a:tr h="576064">
                <a:tc>
                  <a:txBody>
                    <a:bodyPr/>
                    <a:lstStyle/>
                    <a:p>
                      <a:pPr marL="120276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Наименование</a:t>
                      </a:r>
                      <a:endParaRPr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280" indent="103680">
                        <a:lnSpc>
                          <a:spcPts val="4"/>
                        </a:lnSpc>
                      </a:pP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280" indent="103680">
                        <a:lnSpc>
                          <a:spcPts val="4"/>
                        </a:lnSpc>
                      </a:pP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08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280" indent="103680">
                        <a:lnSpc>
                          <a:spcPts val="4"/>
                        </a:lnSpc>
                      </a:pP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5892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Защита населения и территории от  чрезвычайных ситуаций природного и  техногенного характера, гражданская  оборона</a:t>
                      </a:r>
                      <a:endParaRPr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0425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ИТОГО</a:t>
                      </a:r>
                      <a:r>
                        <a:rPr lang="ru-RU" sz="1200" b="1" strike="noStrike" spc="-58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200" b="1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расходы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2" name="CustomShape 4"/>
          <p:cNvSpPr/>
          <p:nvPr/>
        </p:nvSpPr>
        <p:spPr>
          <a:xfrm>
            <a:off x="251520" y="1916832"/>
            <a:ext cx="5112568" cy="864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 расходов местного  бюджета по разделу</a:t>
            </a:r>
            <a:r>
              <a:rPr lang="ru-RU" sz="1600" b="1" i="1" strike="noStrike" spc="-9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</a:t>
            </a:r>
            <a:r>
              <a:rPr lang="ru-RU" sz="16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Национальная</a:t>
            </a:r>
            <a:r>
              <a:rPr lang="ru-RU" sz="1600" b="1" i="1" dirty="0"/>
              <a:t> </a:t>
            </a:r>
            <a:r>
              <a:rPr lang="ru-RU" sz="16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безопасность </a:t>
            </a:r>
            <a:r>
              <a:rPr lang="ru-RU" sz="1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правоохранительная деятельность»</a:t>
            </a:r>
            <a:r>
              <a:rPr lang="ru-RU" sz="1600" b="1" i="1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составил:</a:t>
            </a:r>
            <a:endParaRPr sz="1600" b="1" i="1" dirty="0"/>
          </a:p>
        </p:txBody>
      </p:sp>
      <p:pic>
        <p:nvPicPr>
          <p:cNvPr id="4098" name="Picture 2" descr="C:\Documents and Settings\User\Рабочий стол\Новая папка333333\DSCN0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3147262" cy="2125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123480" y="228600"/>
            <a:ext cx="8821800" cy="1040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2"/>
          <p:cNvSpPr/>
          <p:nvPr/>
        </p:nvSpPr>
        <p:spPr>
          <a:xfrm>
            <a:off x="467544" y="332656"/>
            <a:ext cx="7990280" cy="7920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7760" rIns="0" bIns="0"/>
          <a:lstStyle/>
          <a:p>
            <a:pPr marL="852120" algn="ctr">
              <a:lnSpc>
                <a:spcPct val="100000"/>
              </a:lnSpc>
            </a:pPr>
            <a:r>
              <a:rPr lang="ru-RU" sz="1600" i="1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Расходы </a:t>
            </a:r>
            <a:r>
              <a:rPr lang="ru-RU" sz="1600" i="1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 </a:t>
            </a:r>
            <a:r>
              <a:rPr lang="ru-RU" sz="1600" i="1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600" i="1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культуру,</a:t>
            </a:r>
            <a:r>
              <a:rPr lang="ru-RU" sz="1600" i="1" strike="noStrike" spc="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600" i="1" strike="noStrike" spc="-3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кинематографию на 2017 год и на плановый период  2018 и 2019 годов</a:t>
            </a:r>
            <a:endParaRPr sz="1600" i="1" dirty="0"/>
          </a:p>
        </p:txBody>
      </p:sp>
      <p:sp>
        <p:nvSpPr>
          <p:cNvPr id="396" name="CustomShape 3"/>
          <p:cNvSpPr/>
          <p:nvPr/>
        </p:nvSpPr>
        <p:spPr>
          <a:xfrm>
            <a:off x="231840" y="1409040"/>
            <a:ext cx="8678160" cy="20919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счет средств бюджета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учреждения 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культуры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оказывают населению сельского поселения муниципальные</a:t>
            </a:r>
            <a:r>
              <a:rPr lang="ru-RU" sz="1600" strike="noStrike" spc="3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услуги</a:t>
            </a:r>
            <a:endParaRPr dirty="0"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</a:t>
            </a:r>
            <a:r>
              <a:rPr lang="ru-RU" sz="16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организации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досуга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приобщения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жителей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муниципального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образования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творчеству,  культурному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развитию и самообразованию, любительскому искусству и ремеслам</a:t>
            </a:r>
            <a:r>
              <a:rPr lang="ru-RU" sz="1600" strike="noStrike" spc="-26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по организации библиотечного</a:t>
            </a:r>
            <a:r>
              <a:rPr lang="ru-RU" sz="1600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обслуживания.</a:t>
            </a:r>
            <a:endParaRPr dirty="0"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Выполнение функций осуществляется бюджетными учреждениями</a:t>
            </a:r>
            <a:r>
              <a:rPr lang="ru-RU" sz="1600" strike="noStrike" spc="-8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:  МБУК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«СДК Ивановского сельского поселения» </a:t>
            </a:r>
            <a:endParaRPr dirty="0"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Общий объем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расходов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разделу 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«Культура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кинематография»</a:t>
            </a:r>
            <a:r>
              <a:rPr lang="ru-RU" sz="1600" strike="noStrike" spc="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составляет:</a:t>
            </a:r>
            <a:endParaRPr dirty="0"/>
          </a:p>
        </p:txBody>
      </p:sp>
      <p:graphicFrame>
        <p:nvGraphicFramePr>
          <p:cNvPr id="397" name="Table 4"/>
          <p:cNvGraphicFramePr/>
          <p:nvPr/>
        </p:nvGraphicFramePr>
        <p:xfrm>
          <a:off x="4211960" y="3861048"/>
          <a:ext cx="4643470" cy="1055945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285752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2017</a:t>
                      </a:r>
                      <a:r>
                        <a:rPr lang="ru-RU" sz="1400" b="1" i="1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  2018 год         2019 год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1145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 1066,4 т.</a:t>
                      </a:r>
                      <a:r>
                        <a:rPr lang="ru-RU" sz="1400" i="1" strike="noStrike" spc="-8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руб. 949,9 т.руб.  909,9 т.руб.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25144"/>
            <a:ext cx="3312368" cy="1785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91880" y="260640"/>
            <a:ext cx="8634240" cy="75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"/>
          <p:cNvSpPr/>
          <p:nvPr/>
        </p:nvSpPr>
        <p:spPr>
          <a:xfrm>
            <a:off x="191880" y="260640"/>
            <a:ext cx="8821800" cy="1152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4"/>
          <p:cNvSpPr/>
          <p:nvPr/>
        </p:nvSpPr>
        <p:spPr>
          <a:xfrm>
            <a:off x="3491880" y="1916832"/>
            <a:ext cx="48898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оплату расходов по </a:t>
            </a:r>
            <a:r>
              <a:rPr lang="ru-RU" sz="1400" b="1" i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всем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общегосударственным</a:t>
            </a:r>
            <a:r>
              <a:rPr lang="ru-RU" sz="1400" b="1" i="1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вопросам</a:t>
            </a:r>
            <a:endParaRPr dirty="0"/>
          </a:p>
          <a:p>
            <a:pPr marL="3240" algn="ctr">
              <a:lnSpc>
                <a:spcPct val="100000"/>
              </a:lnSpc>
            </a:pPr>
            <a:r>
              <a:rPr lang="ru-RU" sz="1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i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 dirty="0"/>
          </a:p>
        </p:txBody>
      </p:sp>
      <p:graphicFrame>
        <p:nvGraphicFramePr>
          <p:cNvPr id="404" name="Table 5"/>
          <p:cNvGraphicFramePr/>
          <p:nvPr/>
        </p:nvGraphicFramePr>
        <p:xfrm>
          <a:off x="928800" y="2643120"/>
          <a:ext cx="7546680" cy="3188520"/>
        </p:xfrm>
        <a:graphic>
          <a:graphicData uri="http://schemas.openxmlformats.org/drawingml/2006/table">
            <a:tbl>
              <a:tblPr/>
              <a:tblGrid>
                <a:gridCol w="4843440"/>
                <a:gridCol w="2703240"/>
              </a:tblGrid>
              <a:tr h="56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2017</a:t>
                      </a:r>
                      <a:r>
                        <a:rPr lang="ru-RU" sz="1400" strike="noStrike" spc="-11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2018 год   2019 год</a:t>
                      </a:r>
                      <a:endParaRPr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945000">
                <a:tc>
                  <a:txBody>
                    <a:bodyPr/>
                    <a:lstStyle/>
                    <a:p>
                      <a:pPr marL="22608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высшего 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должностного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лица</a:t>
                      </a:r>
                      <a:r>
                        <a:rPr lang="ru-RU" sz="1400" strike="noStrike" spc="-55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муниципального 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образования </a:t>
                      </a:r>
                      <a:r>
                        <a:rPr lang="ru-RU" sz="1400" strike="noStrike" spc="-18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(Главы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786,0    786,0   785,6</a:t>
                      </a:r>
                      <a:endParaRPr sz="160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</a:t>
                      </a:r>
                      <a:r>
                        <a:rPr lang="ru-RU" sz="1400" strike="noStrike" spc="-63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Администрации  </a:t>
                      </a:r>
                      <a:r>
                        <a:rPr lang="ru-RU" sz="1400" strike="noStrike" spc="-15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Ивановского</a:t>
                      </a:r>
                      <a:r>
                        <a:rPr lang="ru-RU" sz="1400" strike="noStrike" spc="-4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3188,7 2878,2  2870,1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898560">
                        <a:lnSpc>
                          <a:spcPct val="100000"/>
                        </a:lnSpc>
                      </a:pP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Резервные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фонды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35,0  35,0 </a:t>
                      </a:r>
                      <a:r>
                        <a:rPr lang="ru-RU" sz="14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35,0</a:t>
                      </a:r>
                      <a:endParaRPr/>
                    </a:p>
                  </a:txBody>
                  <a:tcPr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519120">
                <a:tc>
                  <a:txBody>
                    <a:bodyPr/>
                    <a:lstStyle/>
                    <a:p>
                      <a:pPr marL="1266120" indent="-813960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Другие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общегосударственные 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вопросы</a:t>
                      </a:r>
                      <a:endParaRPr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11,0  5,0  5,0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405" name="CustomShape 6"/>
          <p:cNvSpPr/>
          <p:nvPr/>
        </p:nvSpPr>
        <p:spPr>
          <a:xfrm>
            <a:off x="539552" y="1556792"/>
            <a:ext cx="1942600" cy="936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TextBox 7"/>
          <p:cNvSpPr txBox="1"/>
          <p:nvPr/>
        </p:nvSpPr>
        <p:spPr>
          <a:xfrm>
            <a:off x="1043608" y="476672"/>
            <a:ext cx="716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Расходы на общегосударственные вопросы на 2017 год и на плановый период 2018 и 2019 годов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91880" y="260640"/>
            <a:ext cx="8821800" cy="1224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2"/>
          <p:cNvSpPr/>
          <p:nvPr/>
        </p:nvSpPr>
        <p:spPr>
          <a:xfrm>
            <a:off x="540360" y="315360"/>
            <a:ext cx="8061480" cy="8093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806400">
              <a:lnSpc>
                <a:spcPct val="100000"/>
              </a:lnSpc>
            </a:pPr>
            <a:r>
              <a:rPr lang="ru-RU" sz="2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жилищно-коммунальное</a:t>
            </a:r>
            <a:r>
              <a:rPr lang="ru-RU" sz="2400" strike="noStrike" spc="-29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хозяйство на 2017 год и на плановый период 2018 и 2019 годов</a:t>
            </a:r>
            <a:endParaRPr dirty="0"/>
          </a:p>
        </p:txBody>
      </p:sp>
      <p:sp>
        <p:nvSpPr>
          <p:cNvPr id="413" name="CustomShape 3"/>
          <p:cNvSpPr/>
          <p:nvPr/>
        </p:nvSpPr>
        <p:spPr>
          <a:xfrm>
            <a:off x="3364200" y="1598040"/>
            <a:ext cx="42465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3240"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проведение мероприятий в области </a:t>
            </a:r>
            <a:r>
              <a:rPr lang="ru-RU" sz="1400" b="1" i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жилищно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 коммунального хозяйства предусмотрены средства</a:t>
            </a:r>
            <a:r>
              <a:rPr lang="ru-RU" sz="1400" b="1" i="1" strike="noStrike" spc="-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 следующих</a:t>
            </a:r>
            <a:r>
              <a:rPr lang="ru-RU" sz="1400" b="1" i="1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объемах:</a:t>
            </a:r>
            <a:endParaRPr dirty="0"/>
          </a:p>
        </p:txBody>
      </p:sp>
      <p:graphicFrame>
        <p:nvGraphicFramePr>
          <p:cNvPr id="414" name="Table 4"/>
          <p:cNvGraphicFramePr/>
          <p:nvPr/>
        </p:nvGraphicFramePr>
        <p:xfrm>
          <a:off x="453960" y="2335320"/>
          <a:ext cx="8046720" cy="1152360"/>
        </p:xfrm>
        <a:graphic>
          <a:graphicData uri="http://schemas.openxmlformats.org/drawingml/2006/table">
            <a:tbl>
              <a:tblPr/>
              <a:tblGrid>
                <a:gridCol w="4642200"/>
                <a:gridCol w="340452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2017</a:t>
                      </a:r>
                      <a:r>
                        <a:rPr lang="ru-RU" sz="1400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2018 год       2019 год</a:t>
                      </a:r>
                      <a:endParaRPr/>
                    </a:p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12708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Благоустройство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341,2               286,0             286,0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ocuments and Settings\User\Рабочий стол\Новая папка333333\IMG_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4357718" cy="2810022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Новая папка333333\SDC14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86190"/>
            <a:ext cx="2920408" cy="2307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11480" y="516600"/>
            <a:ext cx="8451360" cy="111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899592" y="692696"/>
            <a:ext cx="7344816" cy="705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2400" i="1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2400" i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</a:t>
            </a:r>
            <a:r>
              <a:rPr lang="ru-RU" sz="240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национальную </a:t>
            </a:r>
            <a:r>
              <a:rPr lang="ru-RU" sz="24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оборону на 2017 год </a:t>
            </a:r>
            <a:r>
              <a:rPr lang="ru-RU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на плановый период 2018 и 2019 годов</a:t>
            </a:r>
            <a:endParaRPr i="1" dirty="0"/>
          </a:p>
        </p:txBody>
      </p:sp>
      <p:sp>
        <p:nvSpPr>
          <p:cNvPr id="418" name="CustomShape 3"/>
          <p:cNvSpPr/>
          <p:nvPr/>
        </p:nvSpPr>
        <p:spPr>
          <a:xfrm>
            <a:off x="450720" y="1669320"/>
            <a:ext cx="80910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осуществление первичного воинского учета на территориях,  </a:t>
            </a:r>
            <a:r>
              <a:rPr lang="ru-RU" sz="1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где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отсутствуют военные  комиссариаты в рамках 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непрограммных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расходов органов местного самоуправления</a:t>
            </a:r>
            <a:r>
              <a:rPr lang="ru-RU" sz="1400" b="1" strike="noStrike" spc="-1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strike="noStrike" spc="-14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19" name="Table 4"/>
          <p:cNvGraphicFramePr/>
          <p:nvPr/>
        </p:nvGraphicFramePr>
        <p:xfrm>
          <a:off x="1115616" y="2492896"/>
          <a:ext cx="4805552" cy="1137704"/>
        </p:xfrm>
        <a:graphic>
          <a:graphicData uri="http://schemas.openxmlformats.org/drawingml/2006/table">
            <a:tbl>
              <a:tblPr/>
              <a:tblGrid>
                <a:gridCol w="4805552"/>
              </a:tblGrid>
              <a:tr h="682471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2017-2019годы</a:t>
                      </a:r>
                      <a:endParaRPr dirty="0"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55233"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173,3</a:t>
                      </a:r>
                      <a:endParaRPr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420" name="Рисунок 419"/>
          <p:cNvPicPr/>
          <p:nvPr/>
        </p:nvPicPr>
        <p:blipFill>
          <a:blip r:embed="rId3" cstate="print"/>
          <a:stretch/>
        </p:blipFill>
        <p:spPr>
          <a:xfrm>
            <a:off x="6516216" y="2348880"/>
            <a:ext cx="2116928" cy="4104456"/>
          </a:xfrm>
          <a:prstGeom prst="rect">
            <a:avLst/>
          </a:prstGeom>
          <a:ln>
            <a:noFill/>
          </a:ln>
        </p:spPr>
      </p:pic>
      <p:pic>
        <p:nvPicPr>
          <p:cNvPr id="6146" name="Picture 2" descr="C:\Documents and Settings\User\Рабочий стол\Новая папка333333\DSCN1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4195272" cy="2422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536040" y="1311840"/>
            <a:ext cx="807264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55680" indent="-340920" algn="just">
              <a:lnSpc>
                <a:spcPct val="100000"/>
              </a:lnSpc>
            </a:pP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</a:t>
            </a: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1" strike="noStrike" spc="-33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 </a:t>
            </a:r>
            <a:r>
              <a:rPr lang="ru-RU" sz="3200" b="1" strike="noStrike" spc="-4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</a:t>
            </a:r>
            <a:r>
              <a:rPr lang="ru-RU" sz="3200" b="1" strike="noStrike" spc="-20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граждан 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3200" strike="noStrike" spc="-6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это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аналитический  материал, </a:t>
            </a:r>
            <a:r>
              <a:rPr lang="ru-RU" sz="3200" strike="noStrike" spc="-24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доступный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для </a:t>
            </a:r>
            <a:r>
              <a:rPr lang="ru-RU" sz="3200" strike="noStrike" spc="-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широкого </a:t>
            </a:r>
            <a:r>
              <a:rPr lang="ru-RU" sz="3200" strike="noStrike" spc="-4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круга  </a:t>
            </a:r>
            <a:r>
              <a:rPr lang="ru-RU" sz="3200" strike="noStrike" spc="-29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неподготовленных  </a:t>
            </a:r>
            <a:r>
              <a:rPr lang="ru-RU" sz="3200" strike="noStrike" spc="-1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пользователей</a:t>
            </a:r>
            <a:endParaRPr dirty="0"/>
          </a:p>
        </p:txBody>
      </p:sp>
      <p:sp>
        <p:nvSpPr>
          <p:cNvPr id="199" name="CustomShape 5"/>
          <p:cNvSpPr/>
          <p:nvPr/>
        </p:nvSpPr>
        <p:spPr>
          <a:xfrm>
            <a:off x="878760" y="2775240"/>
            <a:ext cx="570276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dirty="0"/>
          </a:p>
        </p:txBody>
      </p:sp>
      <p:sp>
        <p:nvSpPr>
          <p:cNvPr id="200" name="CustomShape 6"/>
          <p:cNvSpPr/>
          <p:nvPr/>
        </p:nvSpPr>
        <p:spPr>
          <a:xfrm>
            <a:off x="6686640" y="2775240"/>
            <a:ext cx="1921320" cy="243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39680" algn="r">
              <a:lnSpc>
                <a:spcPct val="100000"/>
              </a:lnSpc>
            </a:pPr>
            <a:r>
              <a:rPr lang="ru-RU" sz="3200" strike="noStrike" spc="1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 </a:t>
            </a:r>
            <a:endParaRPr dirty="0"/>
          </a:p>
        </p:txBody>
      </p:sp>
      <p:sp>
        <p:nvSpPr>
          <p:cNvPr id="201" name="CustomShape 7"/>
          <p:cNvSpPr/>
          <p:nvPr/>
        </p:nvSpPr>
        <p:spPr>
          <a:xfrm>
            <a:off x="5305320" y="4238640"/>
            <a:ext cx="3300480" cy="97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dirty="0"/>
          </a:p>
        </p:txBody>
      </p:sp>
      <p:sp>
        <p:nvSpPr>
          <p:cNvPr id="202" name="CustomShape 8"/>
          <p:cNvSpPr/>
          <p:nvPr/>
        </p:nvSpPr>
        <p:spPr>
          <a:xfrm>
            <a:off x="878760" y="4238640"/>
            <a:ext cx="399564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8808120" y="6516360"/>
            <a:ext cx="9936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200" strike="noStrike" spc="-1">
                <a:solidFill>
                  <a:srgbClr val="D28E2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</a:t>
            </a:r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7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8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9"/>
          <p:cNvSpPr/>
          <p:nvPr/>
        </p:nvSpPr>
        <p:spPr>
          <a:xfrm>
            <a:off x="480240" y="1016640"/>
            <a:ext cx="2272320" cy="8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направления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бюджетной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налоговой 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политики Ростовской</a:t>
            </a:r>
            <a:r>
              <a:rPr lang="ru-RU" sz="14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области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4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2017-2019</a:t>
            </a:r>
            <a:r>
              <a:rPr lang="ru-RU" sz="1400" strike="noStrike" spc="-97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годы</a:t>
            </a:r>
            <a:endParaRPr/>
          </a:p>
        </p:txBody>
      </p:sp>
      <p:sp>
        <p:nvSpPr>
          <p:cNvPr id="212" name="CustomShape 10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1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2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3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4"/>
          <p:cNvSpPr/>
          <p:nvPr/>
        </p:nvSpPr>
        <p:spPr>
          <a:xfrm>
            <a:off x="6057720" y="2746440"/>
            <a:ext cx="249984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Муниципальные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программы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 поселения</a:t>
            </a:r>
            <a:endParaRPr/>
          </a:p>
        </p:txBody>
      </p:sp>
      <p:sp>
        <p:nvSpPr>
          <p:cNvPr id="217" name="CustomShape 15"/>
          <p:cNvSpPr/>
          <p:nvPr/>
        </p:nvSpPr>
        <p:spPr>
          <a:xfrm>
            <a:off x="449280" y="3096000"/>
            <a:ext cx="180900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36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Прогноз  социально-  э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он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мич</a:t>
            </a:r>
            <a:r>
              <a:rPr lang="ru-RU" sz="1600" strike="noStrike" spc="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 развития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endParaRPr/>
          </a:p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r>
              <a:rPr lang="ru-RU" sz="16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 на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2017-2019</a:t>
            </a:r>
            <a:r>
              <a:rPr lang="ru-RU" sz="1600" strike="noStrike" spc="-5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</a:t>
            </a:r>
            <a:endParaRPr/>
          </a:p>
        </p:txBody>
      </p:sp>
      <p:sp>
        <p:nvSpPr>
          <p:cNvPr id="218" name="CustomShape 16"/>
          <p:cNvSpPr/>
          <p:nvPr/>
        </p:nvSpPr>
        <p:spPr>
          <a:xfrm>
            <a:off x="3605400" y="4656240"/>
            <a:ext cx="271008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004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Основа формирования  проекта бюджета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strike="noStrike" spc="-6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endParaRPr/>
          </a:p>
          <a:p>
            <a:pPr marL="1260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Сальского района</a:t>
            </a:r>
            <a:r>
              <a:rPr lang="ru-RU" sz="14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2017-2019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</a:t>
            </a:r>
            <a:r>
              <a:rPr lang="ru-RU" sz="1400" strike="noStrike" spc="-4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ы</a:t>
            </a:r>
            <a:endParaRPr/>
          </a:p>
        </p:txBody>
      </p:sp>
      <p:sp>
        <p:nvSpPr>
          <p:cNvPr id="219" name="CustomShape 17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9"/>
          <p:cNvSpPr/>
          <p:nvPr/>
        </p:nvSpPr>
        <p:spPr>
          <a:xfrm>
            <a:off x="3157920" y="806040"/>
            <a:ext cx="434808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14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направления бюджетной и налоговой  политики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на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2017-2019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(Постановление Администрации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16.11.2015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93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)</a:t>
            </a:r>
            <a:endParaRPr/>
          </a:p>
        </p:txBody>
      </p:sp>
      <p:sp>
        <p:nvSpPr>
          <p:cNvPr id="222" name="CustomShape 20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1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2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3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4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5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6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7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120760" y="1511280"/>
            <a:ext cx="5331960" cy="1126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2769480" y="1729440"/>
            <a:ext cx="4037040" cy="60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20120" indent="-130608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Бюджетная система</a:t>
            </a:r>
            <a:r>
              <a:rPr lang="ru-RU" sz="2000" b="1" strike="noStrike" spc="-21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  Федерации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152280" y="2968560"/>
            <a:ext cx="1418760" cy="120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375480" y="3146760"/>
            <a:ext cx="9763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федерал  ьный  бюджет</a:t>
            </a:r>
            <a:endParaRPr/>
          </a:p>
        </p:txBody>
      </p:sp>
      <p:sp>
        <p:nvSpPr>
          <p:cNvPr id="234" name="CustomShape 5"/>
          <p:cNvSpPr/>
          <p:nvPr/>
        </p:nvSpPr>
        <p:spPr>
          <a:xfrm>
            <a:off x="1663560" y="2968560"/>
            <a:ext cx="1924920" cy="1277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1861200" y="2957400"/>
            <a:ext cx="1532520" cy="12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400" b="1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400" b="1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дарственных  внебюджетных  фондов  Российской  Федерации</a:t>
            </a:r>
            <a:endParaRPr dirty="0"/>
          </a:p>
        </p:txBody>
      </p:sp>
      <p:sp>
        <p:nvSpPr>
          <p:cNvPr id="236" name="CustomShape 7"/>
          <p:cNvSpPr/>
          <p:nvPr/>
        </p:nvSpPr>
        <p:spPr>
          <a:xfrm>
            <a:off x="3681360" y="2968560"/>
            <a:ext cx="1637640" cy="120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8"/>
          <p:cNvSpPr/>
          <p:nvPr/>
        </p:nvSpPr>
        <p:spPr>
          <a:xfrm>
            <a:off x="3903480" y="3073320"/>
            <a:ext cx="1192320" cy="9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субъектов  </a:t>
            </a:r>
            <a:r>
              <a:rPr lang="ru-RU" sz="16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сийс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ой  Федерации</a:t>
            </a:r>
            <a:endParaRPr/>
          </a:p>
        </p:txBody>
      </p:sp>
      <p:sp>
        <p:nvSpPr>
          <p:cNvPr id="238" name="CustomShape 9"/>
          <p:cNvSpPr/>
          <p:nvPr/>
        </p:nvSpPr>
        <p:spPr>
          <a:xfrm>
            <a:off x="5407200" y="2968560"/>
            <a:ext cx="2071080" cy="14914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0"/>
          <p:cNvSpPr/>
          <p:nvPr/>
        </p:nvSpPr>
        <p:spPr>
          <a:xfrm>
            <a:off x="5508104" y="3068960"/>
            <a:ext cx="1872208" cy="12961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5760"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территориальных          </a:t>
            </a:r>
            <a:r>
              <a:rPr lang="ru-RU" sz="1600" b="1" strike="noStrike" spc="-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600" b="1" strike="noStrike" spc="-6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дарственных               </a:t>
            </a: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внебюджетных  фондов</a:t>
            </a:r>
            <a:endParaRPr dirty="0"/>
          </a:p>
        </p:txBody>
      </p:sp>
      <p:sp>
        <p:nvSpPr>
          <p:cNvPr id="240" name="CustomShape 11"/>
          <p:cNvSpPr/>
          <p:nvPr/>
        </p:nvSpPr>
        <p:spPr>
          <a:xfrm>
            <a:off x="7570800" y="3041640"/>
            <a:ext cx="1418760" cy="1278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2"/>
          <p:cNvSpPr/>
          <p:nvPr/>
        </p:nvSpPr>
        <p:spPr>
          <a:xfrm>
            <a:off x="7784280" y="3255480"/>
            <a:ext cx="9961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местные  </a:t>
            </a:r>
            <a:r>
              <a:rPr lang="ru-RU" sz="18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4059360" y="4962600"/>
            <a:ext cx="2247120" cy="14907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4"/>
          <p:cNvSpPr/>
          <p:nvPr/>
        </p:nvSpPr>
        <p:spPr>
          <a:xfrm>
            <a:off x="4139952" y="5013176"/>
            <a:ext cx="2085840" cy="1367968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5"/>
          <p:cNvSpPr/>
          <p:nvPr/>
        </p:nvSpPr>
        <p:spPr>
          <a:xfrm>
            <a:off x="4348080" y="5464080"/>
            <a:ext cx="167472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-360"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муниципальных  районов</a:t>
            </a:r>
            <a:endParaRPr dirty="0"/>
          </a:p>
        </p:txBody>
      </p:sp>
      <p:sp>
        <p:nvSpPr>
          <p:cNvPr id="245" name="CustomShape 16"/>
          <p:cNvSpPr/>
          <p:nvPr/>
        </p:nvSpPr>
        <p:spPr>
          <a:xfrm>
            <a:off x="1755720" y="4962600"/>
            <a:ext cx="2101320" cy="15627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7"/>
          <p:cNvSpPr/>
          <p:nvPr/>
        </p:nvSpPr>
        <p:spPr>
          <a:xfrm>
            <a:off x="1835280" y="5013360"/>
            <a:ext cx="1942920" cy="1439976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18"/>
          <p:cNvSpPr/>
          <p:nvPr/>
        </p:nvSpPr>
        <p:spPr>
          <a:xfrm>
            <a:off x="1835280" y="5013360"/>
            <a:ext cx="1942920" cy="11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461160" indent="39240"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</a:t>
            </a:r>
            <a:r>
              <a:rPr lang="ru-RU" sz="1600" b="1" strike="noStrike" spc="-3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ских  округов</a:t>
            </a:r>
            <a:endParaRPr/>
          </a:p>
        </p:txBody>
      </p:sp>
      <p:sp>
        <p:nvSpPr>
          <p:cNvPr id="248" name="CustomShape 19"/>
          <p:cNvSpPr/>
          <p:nvPr/>
        </p:nvSpPr>
        <p:spPr>
          <a:xfrm>
            <a:off x="6516216" y="4962600"/>
            <a:ext cx="2376264" cy="1202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0"/>
          <p:cNvSpPr/>
          <p:nvPr/>
        </p:nvSpPr>
        <p:spPr>
          <a:xfrm>
            <a:off x="6588224" y="5013360"/>
            <a:ext cx="2337976" cy="129596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1"/>
          <p:cNvSpPr/>
          <p:nvPr/>
        </p:nvSpPr>
        <p:spPr>
          <a:xfrm>
            <a:off x="6579000" y="5479200"/>
            <a:ext cx="221796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9000" indent="-84960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городских</a:t>
            </a:r>
            <a:r>
              <a:rPr lang="ru-RU" sz="1600" b="1" strike="noStrike" spc="-12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 сельских</a:t>
            </a:r>
            <a:r>
              <a:rPr lang="ru-RU" sz="1600" b="1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поселений</a:t>
            </a:r>
            <a:endParaRPr dirty="0"/>
          </a:p>
        </p:txBody>
      </p:sp>
      <p:sp>
        <p:nvSpPr>
          <p:cNvPr id="251" name="CustomShape 22"/>
          <p:cNvSpPr/>
          <p:nvPr/>
        </p:nvSpPr>
        <p:spPr>
          <a:xfrm>
            <a:off x="493920" y="2505600"/>
            <a:ext cx="4309200" cy="72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3"/>
          <p:cNvSpPr/>
          <p:nvPr/>
        </p:nvSpPr>
        <p:spPr>
          <a:xfrm>
            <a:off x="2368440" y="2505600"/>
            <a:ext cx="2434680" cy="715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4"/>
          <p:cNvSpPr/>
          <p:nvPr/>
        </p:nvSpPr>
        <p:spPr>
          <a:xfrm>
            <a:off x="4311360" y="2519280"/>
            <a:ext cx="514440" cy="706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5"/>
          <p:cNvSpPr/>
          <p:nvPr/>
        </p:nvSpPr>
        <p:spPr>
          <a:xfrm>
            <a:off x="4622400" y="2505600"/>
            <a:ext cx="2073600" cy="7203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6"/>
          <p:cNvSpPr/>
          <p:nvPr/>
        </p:nvSpPr>
        <p:spPr>
          <a:xfrm>
            <a:off x="4549320" y="2505600"/>
            <a:ext cx="4021200" cy="7887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8"/>
          <p:cNvSpPr/>
          <p:nvPr/>
        </p:nvSpPr>
        <p:spPr>
          <a:xfrm>
            <a:off x="3203640" y="4280040"/>
            <a:ext cx="5076720" cy="705960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0"/>
          <p:cNvSpPr/>
          <p:nvPr/>
        </p:nvSpPr>
        <p:spPr>
          <a:xfrm>
            <a:off x="5184720" y="4280400"/>
            <a:ext cx="3096720" cy="765720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1"/>
          <p:cNvSpPr/>
          <p:nvPr/>
        </p:nvSpPr>
        <p:spPr>
          <a:xfrm>
            <a:off x="7836480" y="4260960"/>
            <a:ext cx="531360" cy="10630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2"/>
          <p:cNvSpPr/>
          <p:nvPr/>
        </p:nvSpPr>
        <p:spPr>
          <a:xfrm>
            <a:off x="8002440" y="4288680"/>
            <a:ext cx="288000" cy="79416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3"/>
          <p:cNvSpPr/>
          <p:nvPr/>
        </p:nvSpPr>
        <p:spPr>
          <a:xfrm>
            <a:off x="249120" y="335160"/>
            <a:ext cx="1729800" cy="17233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34"/>
          <p:cNvSpPr/>
          <p:nvPr/>
        </p:nvSpPr>
        <p:spPr>
          <a:xfrm>
            <a:off x="2364840" y="435600"/>
            <a:ext cx="58755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just">
              <a:lnSpc>
                <a:spcPct val="100000"/>
              </a:lnSpc>
            </a:pPr>
            <a:r>
              <a:rPr lang="ru-RU" sz="18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</a:t>
            </a: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план </a:t>
            </a:r>
            <a:r>
              <a:rPr lang="ru-RU" sz="18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расходов для обеспечения  обязательств государства, закрепленных в  Конституции </a:t>
            </a:r>
            <a:r>
              <a:rPr lang="ru-RU" sz="18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</a:t>
            </a:r>
            <a:r>
              <a:rPr lang="ru-RU" sz="18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Федерации.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2666520" y="225000"/>
            <a:ext cx="4641784" cy="611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 понятия</a:t>
            </a:r>
            <a:r>
              <a:rPr lang="ru-RU" sz="3600" strike="noStrike" spc="-7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endParaRPr dirty="0"/>
          </a:p>
        </p:txBody>
      </p:sp>
      <p:sp>
        <p:nvSpPr>
          <p:cNvPr id="266" name="CustomShape 3"/>
          <p:cNvSpPr/>
          <p:nvPr/>
        </p:nvSpPr>
        <p:spPr>
          <a:xfrm>
            <a:off x="3707904" y="1340768"/>
            <a:ext cx="1728192" cy="1224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"/>
          <p:cNvSpPr/>
          <p:nvPr/>
        </p:nvSpPr>
        <p:spPr>
          <a:xfrm>
            <a:off x="826200" y="1014480"/>
            <a:ext cx="1731960" cy="14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180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Поступающие в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</a:t>
            </a:r>
            <a:r>
              <a:rPr lang="ru-RU" sz="1600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</a:t>
            </a:r>
            <a:r>
              <a:rPr lang="ru-RU" sz="1600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являются  </a:t>
            </a:r>
            <a:r>
              <a:rPr lang="ru-RU" sz="1600" b="1" strike="noStrike" spc="-1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ДОХОДАМИ  БЮДЖЕТА</a:t>
            </a:r>
            <a:endParaRPr/>
          </a:p>
        </p:txBody>
      </p:sp>
      <p:sp>
        <p:nvSpPr>
          <p:cNvPr id="268" name="CustomShape 5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7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8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9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0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11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12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3"/>
          <p:cNvSpPr/>
          <p:nvPr/>
        </p:nvSpPr>
        <p:spPr>
          <a:xfrm>
            <a:off x="263880" y="3339720"/>
            <a:ext cx="980280" cy="282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 algn="ctr">
              <a:lnSpc>
                <a:spcPct val="100000"/>
              </a:lnSpc>
            </a:pPr>
            <a:r>
              <a:rPr lang="ru-RU" sz="12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НАЛОГИ</a:t>
            </a:r>
            <a:r>
              <a:rPr lang="ru-RU" sz="1200" b="1" strike="noStrike" spc="-16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часть доходов 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граждан </a:t>
            </a:r>
            <a:r>
              <a:rPr lang="ru-RU" sz="12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организаций,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они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обязаны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заплатить  государству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доходы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налог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прибыль, 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земельный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</a:t>
            </a:r>
            <a:r>
              <a:rPr lang="ru-RU" sz="10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др.)</a:t>
            </a:r>
            <a:endParaRPr/>
          </a:p>
        </p:txBody>
      </p:sp>
      <p:sp>
        <p:nvSpPr>
          <p:cNvPr id="277" name="CustomShape 14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15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16"/>
          <p:cNvSpPr/>
          <p:nvPr/>
        </p:nvSpPr>
        <p:spPr>
          <a:xfrm>
            <a:off x="1611720" y="3798000"/>
            <a:ext cx="879840" cy="20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920" algn="ctr">
              <a:lnSpc>
                <a:spcPct val="100000"/>
              </a:lnSpc>
            </a:pPr>
            <a:r>
              <a:rPr lang="ru-RU" sz="1050" b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ЕНАЛ</a:t>
            </a:r>
            <a:r>
              <a:rPr lang="ru-RU" sz="1050" b="1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</a:t>
            </a:r>
            <a:r>
              <a:rPr lang="ru-RU" sz="1050" b="1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</a:t>
            </a:r>
            <a:r>
              <a:rPr lang="ru-RU" sz="1050" b="1" strike="noStrike" spc="-8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  </a:t>
            </a:r>
            <a:r>
              <a:rPr lang="ru-RU" sz="105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 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</a:t>
            </a:r>
            <a:r>
              <a:rPr lang="ru-RU" sz="1050" b="1" strike="noStrike" spc="-5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платежи в  виде</a:t>
            </a:r>
            <a:r>
              <a:rPr lang="ru-RU" sz="1050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штрафов,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санкций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нарушение  законодательс  тва, платежи 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     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пользование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имуществом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государства</a:t>
            </a:r>
            <a:endParaRPr/>
          </a:p>
        </p:txBody>
      </p:sp>
      <p:sp>
        <p:nvSpPr>
          <p:cNvPr id="280" name="CustomShape 17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8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9"/>
          <p:cNvSpPr/>
          <p:nvPr/>
        </p:nvSpPr>
        <p:spPr>
          <a:xfrm>
            <a:off x="2865960" y="3278880"/>
            <a:ext cx="1176480" cy="31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" algn="ctr">
              <a:lnSpc>
                <a:spcPct val="100000"/>
              </a:lnSpc>
            </a:pPr>
            <a:r>
              <a:rPr lang="ru-RU" sz="1200" b="1" strike="noStrike" spc="-97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БЕЗВОЗМЕЗД-  </a:t>
            </a:r>
            <a:r>
              <a:rPr lang="ru-RU" sz="1200" b="1" strike="noStrike" spc="-12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НЫЕ</a:t>
            </a:r>
            <a:r>
              <a:rPr lang="ru-RU" sz="120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b="1" strike="noStrike" spc="-12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ПОСТУПЛЕ-</a:t>
            </a:r>
            <a:endParaRPr/>
          </a:p>
          <a:p>
            <a:pPr marL="12240" indent="1800" algn="ctr">
              <a:lnSpc>
                <a:spcPct val="100000"/>
              </a:lnSpc>
            </a:pPr>
            <a:r>
              <a:rPr lang="ru-RU" sz="1200" b="1" strike="noStrike" spc="-8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НИЯ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 средства,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поступают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  безвозмездно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(денежные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средства,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поступающие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вышестоящего  бюджета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дотация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областного  бюджета), а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также  безвозмездные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перечисления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0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лиц)</a:t>
            </a:r>
            <a:endParaRPr/>
          </a:p>
        </p:txBody>
      </p:sp>
      <p:sp>
        <p:nvSpPr>
          <p:cNvPr id="283" name="CustomShape 20"/>
          <p:cNvSpPr/>
          <p:nvPr/>
        </p:nvSpPr>
        <p:spPr>
          <a:xfrm>
            <a:off x="6549840" y="1014480"/>
            <a:ext cx="1806480" cy="14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216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Выплачиваемые</a:t>
            </a:r>
            <a:r>
              <a:rPr lang="ru-RU" sz="1600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из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1600" strike="noStrike" spc="-1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  называются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РАСХОДАМИ  </a:t>
            </a:r>
            <a:r>
              <a:rPr lang="ru-RU" sz="1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endParaRPr/>
          </a:p>
        </p:txBody>
      </p:sp>
      <p:sp>
        <p:nvSpPr>
          <p:cNvPr id="284" name="CustomShape 21"/>
          <p:cNvSpPr/>
          <p:nvPr/>
        </p:nvSpPr>
        <p:spPr>
          <a:xfrm>
            <a:off x="8172360" y="4149720"/>
            <a:ext cx="645480" cy="645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2"/>
          <p:cNvSpPr/>
          <p:nvPr/>
        </p:nvSpPr>
        <p:spPr>
          <a:xfrm>
            <a:off x="8118000" y="4763160"/>
            <a:ext cx="75672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общегосуда  рственные  вопросы</a:t>
            </a:r>
            <a:endParaRPr/>
          </a:p>
        </p:txBody>
      </p:sp>
      <p:sp>
        <p:nvSpPr>
          <p:cNvPr id="286" name="CustomShape 23"/>
          <p:cNvSpPr/>
          <p:nvPr/>
        </p:nvSpPr>
        <p:spPr>
          <a:xfrm>
            <a:off x="5496480" y="5353920"/>
            <a:ext cx="106344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Межбюджетные  трансферты  общего  характера</a:t>
            </a:r>
            <a:endParaRPr/>
          </a:p>
        </p:txBody>
      </p:sp>
      <p:sp>
        <p:nvSpPr>
          <p:cNvPr id="287" name="CustomShape 24"/>
          <p:cNvSpPr/>
          <p:nvPr/>
        </p:nvSpPr>
        <p:spPr>
          <a:xfrm>
            <a:off x="5954040" y="3395880"/>
            <a:ext cx="618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23560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культуру,</a:t>
            </a:r>
            <a:endParaRPr/>
          </a:p>
        </p:txBody>
      </p:sp>
      <p:sp>
        <p:nvSpPr>
          <p:cNvPr id="288" name="CustomShape 25"/>
          <p:cNvSpPr/>
          <p:nvPr/>
        </p:nvSpPr>
        <p:spPr>
          <a:xfrm>
            <a:off x="5580000" y="2637000"/>
            <a:ext cx="718560" cy="789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26"/>
          <p:cNvSpPr/>
          <p:nvPr/>
        </p:nvSpPr>
        <p:spPr>
          <a:xfrm>
            <a:off x="7885080" y="2636640"/>
            <a:ext cx="789840" cy="718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27"/>
          <p:cNvSpPr/>
          <p:nvPr/>
        </p:nvSpPr>
        <p:spPr>
          <a:xfrm>
            <a:off x="6732720" y="3789360"/>
            <a:ext cx="861480" cy="789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28"/>
          <p:cNvSpPr/>
          <p:nvPr/>
        </p:nvSpPr>
        <p:spPr>
          <a:xfrm>
            <a:off x="7708680" y="3323160"/>
            <a:ext cx="7110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жилищно-  коммуналь  ное  хозяйство</a:t>
            </a:r>
            <a:endParaRPr/>
          </a:p>
        </p:txBody>
      </p:sp>
      <p:sp>
        <p:nvSpPr>
          <p:cNvPr id="292" name="CustomShape 29"/>
          <p:cNvSpPr/>
          <p:nvPr/>
        </p:nvSpPr>
        <p:spPr>
          <a:xfrm>
            <a:off x="4572000" y="5432400"/>
            <a:ext cx="645480" cy="58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0"/>
          <p:cNvSpPr/>
          <p:nvPr/>
        </p:nvSpPr>
        <p:spPr>
          <a:xfrm>
            <a:off x="4572000" y="6165304"/>
            <a:ext cx="9604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    национальную  экономику</a:t>
            </a:r>
            <a:endParaRPr dirty="0"/>
          </a:p>
        </p:txBody>
      </p:sp>
      <p:sp>
        <p:nvSpPr>
          <p:cNvPr id="294" name="CustomShape 31"/>
          <p:cNvSpPr/>
          <p:nvPr/>
        </p:nvSpPr>
        <p:spPr>
          <a:xfrm>
            <a:off x="6267600" y="2462040"/>
            <a:ext cx="718560" cy="7898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32"/>
          <p:cNvSpPr/>
          <p:nvPr/>
        </p:nvSpPr>
        <p:spPr>
          <a:xfrm>
            <a:off x="6887880" y="4547160"/>
            <a:ext cx="6976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8440"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охрану  окружаю-  щей</a:t>
            </a:r>
            <a:r>
              <a:rPr lang="ru-RU" sz="1000" b="1" strike="noStrike" spc="-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среды</a:t>
            </a:r>
            <a:endParaRPr/>
          </a:p>
        </p:txBody>
      </p:sp>
      <p:sp>
        <p:nvSpPr>
          <p:cNvPr id="296" name="CustomShape 33"/>
          <p:cNvSpPr/>
          <p:nvPr/>
        </p:nvSpPr>
        <p:spPr>
          <a:xfrm>
            <a:off x="7921800" y="5432400"/>
            <a:ext cx="717120" cy="718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34"/>
          <p:cNvSpPr/>
          <p:nvPr/>
        </p:nvSpPr>
        <p:spPr>
          <a:xfrm>
            <a:off x="7776360" y="6061320"/>
            <a:ext cx="111600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национальную  безопасность и  правоохранительную  деятельность</a:t>
            </a:r>
            <a:endParaRPr/>
          </a:p>
        </p:txBody>
      </p:sp>
      <p:sp>
        <p:nvSpPr>
          <p:cNvPr id="298" name="CustomShape 35"/>
          <p:cNvSpPr/>
          <p:nvPr/>
        </p:nvSpPr>
        <p:spPr>
          <a:xfrm>
            <a:off x="4605480" y="3325680"/>
            <a:ext cx="791640" cy="718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36"/>
          <p:cNvSpPr/>
          <p:nvPr/>
        </p:nvSpPr>
        <p:spPr>
          <a:xfrm>
            <a:off x="6804248" y="5949280"/>
            <a:ext cx="70668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</a:t>
            </a:r>
            <a:r>
              <a:rPr lang="ru-RU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националь</a:t>
            </a:r>
            <a:r>
              <a:rPr lang="ru-RU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1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ную</a:t>
            </a:r>
            <a:r>
              <a:rPr lang="ru-RU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оборону</a:t>
            </a:r>
            <a:endParaRPr dirty="0"/>
          </a:p>
        </p:txBody>
      </p:sp>
      <p:sp>
        <p:nvSpPr>
          <p:cNvPr id="300" name="CustomShape 37"/>
          <p:cNvSpPr/>
          <p:nvPr/>
        </p:nvSpPr>
        <p:spPr>
          <a:xfrm>
            <a:off x="6689880" y="5224320"/>
            <a:ext cx="1048680" cy="5662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38"/>
          <p:cNvSpPr/>
          <p:nvPr/>
        </p:nvSpPr>
        <p:spPr>
          <a:xfrm>
            <a:off x="4529880" y="4269240"/>
            <a:ext cx="890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</a:t>
            </a:r>
            <a:r>
              <a:rPr lang="ru-RU" sz="1000" b="1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физическую  культуру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</a:t>
            </a:r>
            <a:r>
              <a:rPr lang="ru-RU" sz="1000" b="1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спорт</a:t>
            </a:r>
            <a:endParaRPr/>
          </a:p>
        </p:txBody>
      </p:sp>
      <p:sp>
        <p:nvSpPr>
          <p:cNvPr id="302" name="CustomShape 39"/>
          <p:cNvSpPr/>
          <p:nvPr/>
        </p:nvSpPr>
        <p:spPr>
          <a:xfrm>
            <a:off x="5780160" y="4538520"/>
            <a:ext cx="642240" cy="6472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3"/>
          <p:cNvSpPr/>
          <p:nvPr/>
        </p:nvSpPr>
        <p:spPr>
          <a:xfrm>
            <a:off x="2051720" y="188640"/>
            <a:ext cx="5328592" cy="117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9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 dirty="0"/>
          </a:p>
        </p:txBody>
      </p:sp>
      <p:sp>
        <p:nvSpPr>
          <p:cNvPr id="306" name="CustomShape 4"/>
          <p:cNvSpPr/>
          <p:nvPr/>
        </p:nvSpPr>
        <p:spPr>
          <a:xfrm>
            <a:off x="50112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9600" indent="-1152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8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ДЕФИЦИТ</a:t>
            </a:r>
            <a:r>
              <a:rPr lang="ru-RU" sz="2000" b="1" strike="noStrike" spc="-154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7" name="CustomShape 5"/>
          <p:cNvSpPr/>
          <p:nvPr/>
        </p:nvSpPr>
        <p:spPr>
          <a:xfrm>
            <a:off x="370080" y="2455560"/>
            <a:ext cx="278100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3960" algn="ctr">
              <a:lnSpc>
                <a:spcPct val="100000"/>
              </a:lnSpc>
            </a:pP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НЕДОСТАЮЩИЕ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СРЕДСТВА </a:t>
            </a: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БЕРУТ </a:t>
            </a: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</a:t>
            </a:r>
            <a:r>
              <a:rPr lang="ru-RU" sz="2000" b="1" i="1" strike="noStrike" spc="-26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ДОЛГ  </a:t>
            </a:r>
            <a:r>
              <a:rPr lang="ru-RU" sz="2000" b="1" i="1" strike="noStrike" spc="-14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ИЛИ </a:t>
            </a:r>
            <a:r>
              <a:rPr lang="ru-RU" sz="2000" b="1" i="1" strike="noStrike" spc="-1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</a:t>
            </a:r>
            <a:r>
              <a:rPr lang="ru-RU" sz="2000" b="1" i="1" strike="noStrike" spc="-6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6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НАКОПЛЕНИЙ</a:t>
            </a:r>
            <a:endParaRPr/>
          </a:p>
        </p:txBody>
      </p:sp>
      <p:sp>
        <p:nvSpPr>
          <p:cNvPr id="308" name="CustomShape 6"/>
          <p:cNvSpPr/>
          <p:nvPr/>
        </p:nvSpPr>
        <p:spPr>
          <a:xfrm>
            <a:off x="597420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400" indent="-270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&gt;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5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ПРОФИЦИТ</a:t>
            </a:r>
            <a:r>
              <a:rPr lang="ru-RU" sz="2000" b="1" strike="noStrike" spc="-18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9" name="CustomShape 7"/>
          <p:cNvSpPr/>
          <p:nvPr/>
        </p:nvSpPr>
        <p:spPr>
          <a:xfrm>
            <a:off x="6097680" y="2455560"/>
            <a:ext cx="227556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2000" b="1" i="1" strike="noStrike" spc="-11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ИЗЛИШКИ</a:t>
            </a:r>
            <a:r>
              <a:rPr lang="ru-RU" sz="2000" b="1" i="1" strike="noStrike" spc="-13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2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НАПРАВЛЯЮТ</a:t>
            </a:r>
            <a:endParaRPr/>
          </a:p>
          <a:p>
            <a:pPr marL="720" algn="ctr">
              <a:lnSpc>
                <a:spcPct val="100000"/>
              </a:lnSpc>
            </a:pP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</a:t>
            </a:r>
            <a:r>
              <a:rPr lang="ru-RU" sz="2000" b="1" i="1" strike="noStrike" spc="-14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8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НАКОПЛЕНИЯ</a:t>
            </a:r>
            <a:endParaRPr/>
          </a:p>
        </p:txBody>
      </p:sp>
      <p:sp>
        <p:nvSpPr>
          <p:cNvPr id="310" name="CustomShape 8"/>
          <p:cNvSpPr/>
          <p:nvPr/>
        </p:nvSpPr>
        <p:spPr>
          <a:xfrm>
            <a:off x="3060720" y="1127160"/>
            <a:ext cx="2807640" cy="244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9"/>
          <p:cNvSpPr/>
          <p:nvPr/>
        </p:nvSpPr>
        <p:spPr>
          <a:xfrm>
            <a:off x="329760" y="3891240"/>
            <a:ext cx="8633160" cy="185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&lt;Б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один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	–	</a:t>
            </a:r>
            <a:r>
              <a:rPr lang="ru-RU" sz="2000" strike="noStrike" spc="-1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чередной	финан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	</a:t>
            </a:r>
            <a:endParaRPr dirty="0"/>
          </a:p>
          <a:p>
            <a:pPr marL="12600">
              <a:lnSpc>
                <a:spcPct val="100000"/>
              </a:lnSpc>
            </a:pPr>
            <a:endParaRPr dirty="0"/>
          </a:p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Очередной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финан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 </a:t>
            </a:r>
            <a:r>
              <a:rPr lang="ru-RU" sz="2000" b="1" strike="noStrike" spc="-10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</a:t>
            </a:r>
            <a:r>
              <a:rPr lang="ru-RU" sz="2000" strike="noStrike" spc="-15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5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63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4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, </a:t>
            </a:r>
            <a:r>
              <a:rPr lang="ru-RU" sz="2000" strike="noStrike" spc="-180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2000" strike="noStrike" spc="-21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орый </a:t>
            </a:r>
            <a:r>
              <a:rPr lang="ru-RU" sz="2000" strike="noStrike" spc="-19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ляе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б</a:t>
            </a:r>
            <a:r>
              <a:rPr lang="ru-RU" sz="2000" strike="noStrike" spc="-5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2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(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2017</a:t>
            </a:r>
            <a:r>
              <a:rPr lang="ru-RU" sz="2000" strike="noStrike" spc="-114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год)</a:t>
            </a:r>
            <a:endParaRPr dirty="0"/>
          </a:p>
          <a:p>
            <a:pPr marL="12600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911680" y="260648"/>
            <a:ext cx="3676544" cy="1107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Стадии</a:t>
            </a:r>
            <a:r>
              <a:rPr lang="ru-RU" sz="3600" strike="noStrike" spc="-9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</a:t>
            </a:r>
            <a:endParaRPr dirty="0"/>
          </a:p>
        </p:txBody>
      </p:sp>
      <p:sp>
        <p:nvSpPr>
          <p:cNvPr id="313" name="CustomShape 2"/>
          <p:cNvSpPr/>
          <p:nvPr/>
        </p:nvSpPr>
        <p:spPr>
          <a:xfrm>
            <a:off x="72000" y="1224000"/>
            <a:ext cx="9032400" cy="548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042920" y="1197000"/>
            <a:ext cx="6406560" cy="230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2"/>
          <p:cNvSpPr/>
          <p:nvPr/>
        </p:nvSpPr>
        <p:spPr>
          <a:xfrm>
            <a:off x="540360" y="315360"/>
            <a:ext cx="80614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26760" indent="-61236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Основные характеристики </a:t>
            </a:r>
            <a:r>
              <a:rPr lang="ru-RU" sz="2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2400" b="1" strike="noStrike" spc="-3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b="1" strike="noStrike" spc="-3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Ивановского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2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Сальского</a:t>
            </a:r>
            <a:r>
              <a:rPr lang="ru-RU" sz="2400" b="1" strike="noStrike" spc="-25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</a:t>
            </a:r>
            <a:endParaRPr/>
          </a:p>
        </p:txBody>
      </p:sp>
      <p:sp>
        <p:nvSpPr>
          <p:cNvPr id="316" name="CustomShape 3"/>
          <p:cNvSpPr/>
          <p:nvPr/>
        </p:nvSpPr>
        <p:spPr>
          <a:xfrm>
            <a:off x="6380640" y="3460320"/>
            <a:ext cx="11883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тыс.рублей</a:t>
            </a:r>
            <a:endParaRPr/>
          </a:p>
        </p:txBody>
      </p:sp>
      <p:graphicFrame>
        <p:nvGraphicFramePr>
          <p:cNvPr id="317" name="Table 4"/>
          <p:cNvGraphicFramePr/>
          <p:nvPr/>
        </p:nvGraphicFramePr>
        <p:xfrm>
          <a:off x="820800" y="3927600"/>
          <a:ext cx="6913080" cy="1828800"/>
        </p:xfrm>
        <a:graphic>
          <a:graphicData uri="http://schemas.openxmlformats.org/drawingml/2006/table">
            <a:tbl>
              <a:tblPr/>
              <a:tblGrid>
                <a:gridCol w="1692000"/>
                <a:gridCol w="1692000"/>
                <a:gridCol w="1692000"/>
                <a:gridCol w="1837080"/>
              </a:tblGrid>
              <a:tr h="64008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Период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Доходы</a:t>
                      </a:r>
                      <a:endParaRPr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Расходы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Дефицит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37116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2017 год</a:t>
                      </a:r>
                      <a:endParaRPr lang="ru-RU" sz="1800" strike="noStrike" spc="-1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2018</a:t>
                      </a:r>
                      <a:r>
                        <a:rPr lang="ru-RU" sz="1800" strike="noStrike" spc="-9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 год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5659,60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5155,40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5106,90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5659,60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5155,40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5106,90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2"/>
          <p:cNvSpPr/>
          <p:nvPr/>
        </p:nvSpPr>
        <p:spPr>
          <a:xfrm>
            <a:off x="1331640" y="260648"/>
            <a:ext cx="6687000" cy="648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65840" indent="-13518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</a:t>
            </a:r>
            <a:r>
              <a:rPr lang="ru-RU" sz="18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</a:t>
            </a:r>
            <a:r>
              <a:rPr lang="ru-RU" sz="18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Ивановского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strike="noStrike" spc="-29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 на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2017-2019 годы</a:t>
            </a:r>
            <a:endParaRPr dirty="0"/>
          </a:p>
        </p:txBody>
      </p:sp>
      <p:sp>
        <p:nvSpPr>
          <p:cNvPr id="320" name="CustomShape 3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4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951120" y="1375200"/>
            <a:ext cx="1604656" cy="3976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b="1" strike="noStrike" spc="-4" dirty="0" smtClean="0"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Налоговые</a:t>
            </a:r>
            <a:r>
              <a:rPr lang="ru-RU" sz="1400" b="1" strike="noStrike" spc="-63" dirty="0" smtClean="0"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b="1" strike="noStrike" spc="-9" dirty="0"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 b="1" dirty="0"/>
          </a:p>
        </p:txBody>
      </p:sp>
      <p:sp>
        <p:nvSpPr>
          <p:cNvPr id="323" name="CustomShape 6"/>
          <p:cNvSpPr/>
          <p:nvPr/>
        </p:nvSpPr>
        <p:spPr>
          <a:xfrm>
            <a:off x="218160" y="1846800"/>
            <a:ext cx="637920" cy="129708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7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8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288000" y="2410560"/>
            <a:ext cx="2341800" cy="145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на доходы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-Акцизы по подакцизным товарам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 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</a:t>
            </a:r>
            <a:r>
              <a:rPr lang="ru-RU" sz="11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--Налог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</a:t>
            </a:r>
            <a:r>
              <a:rPr lang="ru-RU" sz="11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-Земельный</a:t>
            </a:r>
            <a:r>
              <a:rPr lang="ru-RU" sz="11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 dirty="0"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-Государственная</a:t>
            </a:r>
            <a:r>
              <a:rPr lang="ru-RU" sz="1100" strike="noStrike" spc="-8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пошлина</a:t>
            </a:r>
            <a:endParaRPr dirty="0"/>
          </a:p>
        </p:txBody>
      </p:sp>
      <p:sp>
        <p:nvSpPr>
          <p:cNvPr id="327" name="CustomShape 10"/>
          <p:cNvSpPr/>
          <p:nvPr/>
        </p:nvSpPr>
        <p:spPr>
          <a:xfrm>
            <a:off x="3779912" y="1484784"/>
            <a:ext cx="2016224" cy="648072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200" b="1" dirty="0" smtClean="0"/>
              <a:t>Неналоговые</a:t>
            </a:r>
            <a:endParaRPr lang="ru-RU" sz="1200" b="1" dirty="0"/>
          </a:p>
        </p:txBody>
      </p:sp>
      <p:sp>
        <p:nvSpPr>
          <p:cNvPr id="330" name="CustomShape 13"/>
          <p:cNvSpPr/>
          <p:nvPr/>
        </p:nvSpPr>
        <p:spPr>
          <a:xfrm>
            <a:off x="4716016" y="2204864"/>
            <a:ext cx="72008" cy="432048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noFill/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4"/>
          <p:cNvSpPr/>
          <p:nvPr/>
        </p:nvSpPr>
        <p:spPr>
          <a:xfrm>
            <a:off x="3995936" y="2996952"/>
            <a:ext cx="1656184" cy="864096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2450211" y="0"/>
                </a:moveTo>
                <a:lnTo>
                  <a:pt x="213360" y="0"/>
                </a:lnTo>
                <a:lnTo>
                  <a:pt x="164432" y="5633"/>
                </a:lnTo>
                <a:lnTo>
                  <a:pt x="119520" y="21682"/>
                </a:lnTo>
                <a:lnTo>
                  <a:pt x="79905" y="46866"/>
                </a:lnTo>
                <a:lnTo>
                  <a:pt x="46866" y="79905"/>
                </a:lnTo>
                <a:lnTo>
                  <a:pt x="21682" y="119520"/>
                </a:lnTo>
                <a:lnTo>
                  <a:pt x="5633" y="164432"/>
                </a:lnTo>
                <a:lnTo>
                  <a:pt x="0" y="213360"/>
                </a:lnTo>
                <a:lnTo>
                  <a:pt x="0" y="1921129"/>
                </a:lnTo>
                <a:lnTo>
                  <a:pt x="5633" y="1970063"/>
                </a:lnTo>
                <a:lnTo>
                  <a:pt x="21682" y="2014993"/>
                </a:lnTo>
                <a:lnTo>
                  <a:pt x="46866" y="2054633"/>
                </a:lnTo>
                <a:lnTo>
                  <a:pt x="79905" y="2087699"/>
                </a:lnTo>
                <a:lnTo>
                  <a:pt x="119520" y="2112908"/>
                </a:lnTo>
                <a:lnTo>
                  <a:pt x="164432" y="2128975"/>
                </a:lnTo>
                <a:lnTo>
                  <a:pt x="213360" y="2134616"/>
                </a:lnTo>
                <a:lnTo>
                  <a:pt x="2450211" y="2134616"/>
                </a:lnTo>
                <a:lnTo>
                  <a:pt x="2499145" y="2128975"/>
                </a:lnTo>
                <a:lnTo>
                  <a:pt x="2544075" y="2112908"/>
                </a:lnTo>
                <a:lnTo>
                  <a:pt x="2583715" y="2087699"/>
                </a:lnTo>
                <a:lnTo>
                  <a:pt x="2616781" y="2054633"/>
                </a:lnTo>
                <a:lnTo>
                  <a:pt x="2641990" y="2014993"/>
                </a:lnTo>
                <a:lnTo>
                  <a:pt x="2658057" y="1970063"/>
                </a:lnTo>
                <a:lnTo>
                  <a:pt x="2663698" y="1921129"/>
                </a:lnTo>
                <a:lnTo>
                  <a:pt x="2663698" y="213360"/>
                </a:lnTo>
                <a:lnTo>
                  <a:pt x="2658057" y="164432"/>
                </a:lnTo>
                <a:lnTo>
                  <a:pt x="2641990" y="119520"/>
                </a:lnTo>
                <a:lnTo>
                  <a:pt x="2616781" y="79905"/>
                </a:lnTo>
                <a:lnTo>
                  <a:pt x="2583715" y="46866"/>
                </a:lnTo>
                <a:lnTo>
                  <a:pt x="2544075" y="21682"/>
                </a:lnTo>
                <a:lnTo>
                  <a:pt x="2499145" y="5633"/>
                </a:lnTo>
                <a:lnTo>
                  <a:pt x="245021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sz="1000" dirty="0" smtClean="0"/>
              <a:t>Аренда, штрафы</a:t>
            </a:r>
            <a:endParaRPr lang="ru-RU" sz="1000" dirty="0"/>
          </a:p>
        </p:txBody>
      </p:sp>
      <p:sp>
        <p:nvSpPr>
          <p:cNvPr id="332" name="CustomShape 15"/>
          <p:cNvSpPr/>
          <p:nvPr/>
        </p:nvSpPr>
        <p:spPr>
          <a:xfrm>
            <a:off x="3635896" y="2852936"/>
            <a:ext cx="2455312" cy="1152128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7"/>
          <p:cNvSpPr/>
          <p:nvPr/>
        </p:nvSpPr>
        <p:spPr>
          <a:xfrm>
            <a:off x="6300192" y="1124744"/>
            <a:ext cx="2372208" cy="432048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2356358" y="0"/>
                </a:moveTo>
                <a:lnTo>
                  <a:pt x="69341" y="0"/>
                </a:lnTo>
                <a:lnTo>
                  <a:pt x="42380" y="5459"/>
                </a:lnTo>
                <a:lnTo>
                  <a:pt x="20335" y="20335"/>
                </a:lnTo>
                <a:lnTo>
                  <a:pt x="5459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59" y="651166"/>
                </a:lnTo>
                <a:lnTo>
                  <a:pt x="20335" y="673211"/>
                </a:lnTo>
                <a:lnTo>
                  <a:pt x="42380" y="688087"/>
                </a:lnTo>
                <a:lnTo>
                  <a:pt x="69341" y="693547"/>
                </a:lnTo>
                <a:lnTo>
                  <a:pt x="2356358" y="693547"/>
                </a:lnTo>
                <a:lnTo>
                  <a:pt x="2383319" y="688087"/>
                </a:lnTo>
                <a:lnTo>
                  <a:pt x="2405364" y="673211"/>
                </a:lnTo>
                <a:lnTo>
                  <a:pt x="2420240" y="651166"/>
                </a:lnTo>
                <a:lnTo>
                  <a:pt x="2425699" y="624204"/>
                </a:lnTo>
                <a:lnTo>
                  <a:pt x="2425699" y="69341"/>
                </a:lnTo>
                <a:lnTo>
                  <a:pt x="2420240" y="42380"/>
                </a:lnTo>
                <a:lnTo>
                  <a:pt x="2405364" y="20335"/>
                </a:lnTo>
                <a:lnTo>
                  <a:pt x="2383319" y="5459"/>
                </a:lnTo>
                <a:lnTo>
                  <a:pt x="2356358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000" b="1" dirty="0" smtClean="0"/>
              <a:t>Безвозмездные</a:t>
            </a:r>
            <a:endParaRPr lang="ru-RU" sz="1000" b="1" dirty="0"/>
          </a:p>
        </p:txBody>
      </p:sp>
      <p:sp>
        <p:nvSpPr>
          <p:cNvPr id="337" name="CustomShape 20"/>
          <p:cNvSpPr/>
          <p:nvPr/>
        </p:nvSpPr>
        <p:spPr>
          <a:xfrm>
            <a:off x="6491520" y="1602360"/>
            <a:ext cx="200880" cy="104688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noFill/>
          <a:ln w="255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1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3"/>
          <p:cNvSpPr/>
          <p:nvPr/>
        </p:nvSpPr>
        <p:spPr>
          <a:xfrm>
            <a:off x="6588224" y="2132856"/>
            <a:ext cx="2304256" cy="12961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85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Дотации, субсидии, субвенции,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межбюджетные трансферты </a:t>
            </a: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других уровней бюджета,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безвозмездные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</a:t>
            </a:r>
            <a:r>
              <a:rPr lang="ru-RU" sz="1100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 dirty="0"/>
          </a:p>
        </p:txBody>
      </p:sp>
      <p:graphicFrame>
        <p:nvGraphicFramePr>
          <p:cNvPr id="341" name="Диаграмма 31"/>
          <p:cNvGraphicFramePr/>
          <p:nvPr/>
        </p:nvGraphicFramePr>
        <p:xfrm>
          <a:off x="2286000" y="4429080"/>
          <a:ext cx="4569840" cy="214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860</Words>
  <Application>Microsoft Office PowerPoint</Application>
  <PresentationFormat>Экран (4:3)</PresentationFormat>
  <Paragraphs>144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Pc</cp:lastModifiedBy>
  <cp:revision>75</cp:revision>
  <dcterms:created xsi:type="dcterms:W3CDTF">2016-02-11T14:05:45Z</dcterms:created>
  <dcterms:modified xsi:type="dcterms:W3CDTF">2017-06-26T07:43:33Z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2015-04-28T00:00:00Z</vt:filetime>
  </property>
  <property fmtid="{D5CDD505-2E9C-101B-9397-08002B2CF9AE}" pid="4" name="Creator">
    <vt:lpwstr>Microsoft® Office PowerPoint® 2007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2016-02-11T00:00:00Z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17</vt:i4>
  </property>
</Properties>
</file>