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9" autoAdjust="0"/>
  </p:normalViewPr>
  <p:slideViewPr>
    <p:cSldViewPr>
      <p:cViewPr>
        <p:scale>
          <a:sx n="102" d="100"/>
          <a:sy n="102" d="100"/>
        </p:scale>
        <p:origin x="-23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35092556124458"/>
          <c:y val="5.1445864156018803E-2"/>
          <c:w val="0.84222134698700302"/>
          <c:h val="0.6847679892400816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48,9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81814680602526E-3"/>
                  <c:y val="-4.1524204547577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46,8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categories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51.6</c:v>
                </c:pt>
                <c:pt idx="1">
                  <c:v>3.6</c:v>
                </c:pt>
                <c:pt idx="2">
                  <c:v>44.8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353664"/>
        <c:axId val="38786176"/>
        <c:axId val="0"/>
      </c:bar3DChart>
      <c:catAx>
        <c:axId val="32353664"/>
        <c:scaling>
          <c:orientation val="minMax"/>
        </c:scaling>
        <c:delete val="0"/>
        <c:axPos val="b"/>
        <c:numFmt formatCode="dd\.mm\.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38786176"/>
        <c:crosses val="autoZero"/>
        <c:auto val="1"/>
        <c:lblAlgn val="ctr"/>
        <c:lblOffset val="100"/>
        <c:noMultiLvlLbl val="0"/>
      </c:catAx>
      <c:valAx>
        <c:axId val="38786176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32353664"/>
        <c:crosses val="autoZero"/>
        <c:crossBetween val="between"/>
      </c:valAx>
      <c:spPr>
        <a:noFill/>
        <a:ln w="9360">
          <a:solidFill>
            <a:srgbClr val="878787"/>
          </a:solidFill>
          <a:round/>
        </a:ln>
      </c:spPr>
    </c:plotArea>
    <c:plotVisOnly val="1"/>
    <c:dispBlanksAs val="gap"/>
    <c:showDLblsOverMax val="0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Рисунок 71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7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9" name="Рисунок 10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8" name="Рисунок 14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14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 hidden="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123480" y="73080"/>
            <a:ext cx="8821800" cy="8391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14440" y="534528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500034" y="428604"/>
            <a:ext cx="8227440" cy="115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191" name="CustomShape 3"/>
          <p:cNvSpPr/>
          <p:nvPr/>
        </p:nvSpPr>
        <p:spPr>
          <a:xfrm>
            <a:off x="494731" y="1578804"/>
            <a:ext cx="8087608" cy="47143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/>
            <a:r>
              <a:rPr lang="ru-RU" sz="20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подготовлен на основании </a:t>
            </a:r>
            <a:r>
              <a:rPr lang="ru-RU" sz="2000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проекта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решения </a:t>
            </a:r>
            <a:r>
              <a:rPr lang="ru-RU" sz="20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Собрания депутатов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20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от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18.11.2021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№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12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назначении публичных слушаний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проекту решения Собрания депутатов</a:t>
            </a:r>
          </a:p>
          <a:p>
            <a:pPr algn="just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Ивановского сельского поселения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</a:t>
            </a:r>
            <a:r>
              <a:rPr lang="ru-RU" sz="20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О бюджете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Иванов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ского  </a:t>
            </a:r>
            <a:r>
              <a:rPr lang="ru-RU" sz="20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Сальского</a:t>
            </a:r>
            <a:r>
              <a:rPr lang="ru-RU" sz="2000" b="1" strike="noStrike" spc="-4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района на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2022 </a:t>
            </a:r>
            <a:r>
              <a:rPr lang="ru-RU" sz="2000" b="1" strike="noStrike" spc="-18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и на плановый период </a:t>
            </a:r>
            <a:r>
              <a:rPr lang="ru-RU" sz="2000" b="1" strike="noStrike" spc="-18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2023 </a:t>
            </a:r>
            <a:r>
              <a:rPr lang="ru-RU" sz="2000" b="1" strike="noStrike" spc="-18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</a:t>
            </a:r>
            <a:r>
              <a:rPr lang="ru-RU" sz="2000" b="1" strike="noStrike" spc="-18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2024 </a:t>
            </a:r>
            <a:r>
              <a:rPr lang="ru-RU" sz="2000" b="1" strike="noStrike" spc="-18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годов</a:t>
            </a:r>
            <a:r>
              <a:rPr lang="ru-RU" sz="2000" b="1" strike="noStrike" spc="-4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-720" y="720"/>
            <a:ext cx="360" cy="36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5"/>
          <p:cNvSpPr/>
          <p:nvPr/>
        </p:nvSpPr>
        <p:spPr>
          <a:xfrm>
            <a:off x="720" y="0"/>
            <a:ext cx="360" cy="360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C:\Documents and Settings\User\Рабочий стол\Новая папка333333\DSCN1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573016"/>
            <a:ext cx="6336704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749880" y="151560"/>
            <a:ext cx="73828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32920" indent="-218880">
              <a:lnSpc>
                <a:spcPct val="101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Структура расходов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проекта </a:t>
            </a:r>
            <a:r>
              <a:rPr lang="ru-RU" sz="1800" b="1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 Ивановского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b="1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</a:t>
            </a:r>
            <a:r>
              <a:rPr lang="ru-RU" sz="1800" b="1" strike="noStrike" spc="-29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 Сальского района по программному принципу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2022</a:t>
            </a:r>
            <a:r>
              <a:rPr lang="ru-RU" sz="1800" b="1" strike="noStrike" spc="-27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</a:t>
            </a:r>
            <a:endParaRPr dirty="0"/>
          </a:p>
        </p:txBody>
      </p:sp>
      <p:sp>
        <p:nvSpPr>
          <p:cNvPr id="343" name="CustomShape 2"/>
          <p:cNvSpPr/>
          <p:nvPr/>
        </p:nvSpPr>
        <p:spPr>
          <a:xfrm>
            <a:off x="395640" y="1475640"/>
            <a:ext cx="502200" cy="4687920"/>
          </a:xfrm>
          <a:custGeom>
            <a:avLst/>
            <a:gdLst/>
            <a:ahLst/>
            <a:cxnLst/>
            <a:rect l="l" t="t" r="r" b="b"/>
            <a:pathLst>
              <a:path w="504190" h="4690110">
                <a:moveTo>
                  <a:pt x="0" y="0"/>
                </a:moveTo>
                <a:lnTo>
                  <a:pt x="0" y="4626559"/>
                </a:lnTo>
                <a:lnTo>
                  <a:pt x="9001" y="4643308"/>
                </a:lnTo>
                <a:lnTo>
                  <a:pt x="73812" y="4671110"/>
                </a:lnTo>
                <a:lnTo>
                  <a:pt x="124817" y="4680962"/>
                </a:lnTo>
                <a:lnTo>
                  <a:pt x="185020" y="4687313"/>
                </a:lnTo>
                <a:lnTo>
                  <a:pt x="252018" y="4689563"/>
                </a:lnTo>
                <a:lnTo>
                  <a:pt x="319018" y="4687313"/>
                </a:lnTo>
                <a:lnTo>
                  <a:pt x="379223" y="4680962"/>
                </a:lnTo>
                <a:lnTo>
                  <a:pt x="430231" y="4671110"/>
                </a:lnTo>
                <a:lnTo>
                  <a:pt x="469640" y="4658359"/>
                </a:lnTo>
                <a:lnTo>
                  <a:pt x="504050" y="4626559"/>
                </a:lnTo>
                <a:lnTo>
                  <a:pt x="504050" y="62992"/>
                </a:lnTo>
                <a:lnTo>
                  <a:pt x="252018" y="62992"/>
                </a:lnTo>
                <a:lnTo>
                  <a:pt x="185020" y="60742"/>
                </a:lnTo>
                <a:lnTo>
                  <a:pt x="124817" y="54393"/>
                </a:lnTo>
                <a:lnTo>
                  <a:pt x="73812" y="44545"/>
                </a:lnTo>
                <a:lnTo>
                  <a:pt x="34406" y="31797"/>
                </a:lnTo>
                <a:lnTo>
                  <a:pt x="9001" y="16748"/>
                </a:lnTo>
                <a:lnTo>
                  <a:pt x="0" y="0"/>
                </a:lnTo>
                <a:close/>
                <a:moveTo>
                  <a:pt x="504050" y="0"/>
                </a:moveTo>
                <a:lnTo>
                  <a:pt x="469640" y="31797"/>
                </a:lnTo>
                <a:lnTo>
                  <a:pt x="430231" y="44545"/>
                </a:lnTo>
                <a:lnTo>
                  <a:pt x="379223" y="54393"/>
                </a:lnTo>
                <a:lnTo>
                  <a:pt x="319018" y="60742"/>
                </a:lnTo>
                <a:lnTo>
                  <a:pt x="252018" y="62992"/>
                </a:lnTo>
                <a:lnTo>
                  <a:pt x="504050" y="62992"/>
                </a:lnTo>
                <a:lnTo>
                  <a:pt x="50405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3"/>
          <p:cNvSpPr/>
          <p:nvPr/>
        </p:nvSpPr>
        <p:spPr>
          <a:xfrm>
            <a:off x="395640" y="1412640"/>
            <a:ext cx="502200" cy="124200"/>
          </a:xfrm>
          <a:custGeom>
            <a:avLst/>
            <a:gdLst/>
            <a:ahLst/>
            <a:cxnLst/>
            <a:rect l="l" t="t" r="r" b="b"/>
            <a:pathLst>
              <a:path w="504190" h="126365">
                <a:moveTo>
                  <a:pt x="252018" y="0"/>
                </a:moveTo>
                <a:lnTo>
                  <a:pt x="185020" y="2249"/>
                </a:lnTo>
                <a:lnTo>
                  <a:pt x="124817" y="8598"/>
                </a:lnTo>
                <a:lnTo>
                  <a:pt x="73812" y="18446"/>
                </a:lnTo>
                <a:lnTo>
                  <a:pt x="34406" y="31194"/>
                </a:lnTo>
                <a:lnTo>
                  <a:pt x="0" y="62991"/>
                </a:lnTo>
                <a:lnTo>
                  <a:pt x="9001" y="79740"/>
                </a:lnTo>
                <a:lnTo>
                  <a:pt x="73812" y="107537"/>
                </a:lnTo>
                <a:lnTo>
                  <a:pt x="124817" y="117385"/>
                </a:lnTo>
                <a:lnTo>
                  <a:pt x="185020" y="123734"/>
                </a:lnTo>
                <a:lnTo>
                  <a:pt x="252018" y="125984"/>
                </a:lnTo>
                <a:lnTo>
                  <a:pt x="319018" y="123734"/>
                </a:lnTo>
                <a:lnTo>
                  <a:pt x="379223" y="117385"/>
                </a:lnTo>
                <a:lnTo>
                  <a:pt x="430231" y="107537"/>
                </a:lnTo>
                <a:lnTo>
                  <a:pt x="469640" y="94789"/>
                </a:lnTo>
                <a:lnTo>
                  <a:pt x="504050" y="62991"/>
                </a:lnTo>
                <a:lnTo>
                  <a:pt x="495047" y="46243"/>
                </a:lnTo>
                <a:lnTo>
                  <a:pt x="430231" y="18446"/>
                </a:lnTo>
                <a:lnTo>
                  <a:pt x="379223" y="8598"/>
                </a:lnTo>
                <a:lnTo>
                  <a:pt x="319018" y="2249"/>
                </a:lnTo>
                <a:lnTo>
                  <a:pt x="252018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4"/>
          <p:cNvSpPr/>
          <p:nvPr/>
        </p:nvSpPr>
        <p:spPr>
          <a:xfrm>
            <a:off x="380733" y="1341863"/>
            <a:ext cx="502200" cy="4750920"/>
          </a:xfrm>
          <a:custGeom>
            <a:avLst/>
            <a:gdLst/>
            <a:ahLst/>
            <a:cxnLst/>
            <a:rect l="l" t="t" r="r" b="b"/>
            <a:pathLst>
              <a:path w="504190" h="4752975">
                <a:moveTo>
                  <a:pt x="504050" y="62991"/>
                </a:moveTo>
                <a:lnTo>
                  <a:pt x="469640" y="94789"/>
                </a:lnTo>
                <a:lnTo>
                  <a:pt x="430231" y="107537"/>
                </a:lnTo>
                <a:lnTo>
                  <a:pt x="379223" y="117385"/>
                </a:lnTo>
                <a:lnTo>
                  <a:pt x="319018" y="123734"/>
                </a:lnTo>
                <a:lnTo>
                  <a:pt x="252018" y="125984"/>
                </a:lnTo>
                <a:lnTo>
                  <a:pt x="185020" y="123734"/>
                </a:lnTo>
                <a:lnTo>
                  <a:pt x="124817" y="117385"/>
                </a:lnTo>
                <a:lnTo>
                  <a:pt x="73812" y="107537"/>
                </a:lnTo>
                <a:lnTo>
                  <a:pt x="34406" y="94789"/>
                </a:lnTo>
                <a:lnTo>
                  <a:pt x="0" y="62991"/>
                </a:lnTo>
                <a:lnTo>
                  <a:pt x="9001" y="46243"/>
                </a:lnTo>
                <a:lnTo>
                  <a:pt x="34406" y="31194"/>
                </a:lnTo>
                <a:lnTo>
                  <a:pt x="73812" y="18446"/>
                </a:lnTo>
                <a:lnTo>
                  <a:pt x="124817" y="8598"/>
                </a:lnTo>
                <a:lnTo>
                  <a:pt x="185020" y="2249"/>
                </a:lnTo>
                <a:lnTo>
                  <a:pt x="252018" y="0"/>
                </a:lnTo>
                <a:lnTo>
                  <a:pt x="319018" y="2249"/>
                </a:lnTo>
                <a:lnTo>
                  <a:pt x="379223" y="8598"/>
                </a:lnTo>
                <a:lnTo>
                  <a:pt x="430231" y="18446"/>
                </a:lnTo>
                <a:lnTo>
                  <a:pt x="469640" y="31194"/>
                </a:lnTo>
                <a:lnTo>
                  <a:pt x="504050" y="62991"/>
                </a:lnTo>
                <a:lnTo>
                  <a:pt x="504050" y="4689551"/>
                </a:lnTo>
                <a:lnTo>
                  <a:pt x="495047" y="4706300"/>
                </a:lnTo>
                <a:lnTo>
                  <a:pt x="469640" y="4721351"/>
                </a:lnTo>
                <a:lnTo>
                  <a:pt x="430231" y="4734102"/>
                </a:lnTo>
                <a:lnTo>
                  <a:pt x="379223" y="4743954"/>
                </a:lnTo>
                <a:lnTo>
                  <a:pt x="319018" y="4750305"/>
                </a:lnTo>
                <a:lnTo>
                  <a:pt x="252018" y="4752555"/>
                </a:lnTo>
                <a:lnTo>
                  <a:pt x="185020" y="4750305"/>
                </a:lnTo>
                <a:lnTo>
                  <a:pt x="124817" y="4743954"/>
                </a:lnTo>
                <a:lnTo>
                  <a:pt x="73812" y="4734102"/>
                </a:lnTo>
                <a:lnTo>
                  <a:pt x="34406" y="4721351"/>
                </a:lnTo>
                <a:lnTo>
                  <a:pt x="0" y="4689551"/>
                </a:lnTo>
                <a:lnTo>
                  <a:pt x="0" y="62991"/>
                </a:lnTo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5"/>
          <p:cNvSpPr/>
          <p:nvPr/>
        </p:nvSpPr>
        <p:spPr>
          <a:xfrm>
            <a:off x="434520" y="2920680"/>
            <a:ext cx="472320" cy="25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0" tIns="0" rIns="0" bIns="0"/>
          <a:lstStyle/>
          <a:p>
            <a:pPr marL="12600">
              <a:lnSpc>
                <a:spcPts val="7"/>
              </a:lnSpc>
            </a:pP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</a:t>
            </a:r>
            <a:r>
              <a:rPr lang="ru-RU" sz="3600" b="1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Ю</a:t>
            </a: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ДЖЕТ</a:t>
            </a:r>
            <a:endParaRPr/>
          </a:p>
        </p:txBody>
      </p:sp>
      <p:sp>
        <p:nvSpPr>
          <p:cNvPr id="347" name="CustomShape 6"/>
          <p:cNvSpPr/>
          <p:nvPr/>
        </p:nvSpPr>
        <p:spPr>
          <a:xfrm>
            <a:off x="3110040" y="1603440"/>
            <a:ext cx="2066760" cy="122220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1864487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937"/>
                </a:lnTo>
                <a:lnTo>
                  <a:pt x="5386" y="1066704"/>
                </a:lnTo>
                <a:lnTo>
                  <a:pt x="20730" y="1109636"/>
                </a:lnTo>
                <a:lnTo>
                  <a:pt x="44806" y="1147506"/>
                </a:lnTo>
                <a:lnTo>
                  <a:pt x="76392" y="1179092"/>
                </a:lnTo>
                <a:lnTo>
                  <a:pt x="114262" y="1203168"/>
                </a:lnTo>
                <a:lnTo>
                  <a:pt x="157194" y="1218512"/>
                </a:lnTo>
                <a:lnTo>
                  <a:pt x="203962" y="1223899"/>
                </a:lnTo>
                <a:lnTo>
                  <a:pt x="1864487" y="1223899"/>
                </a:lnTo>
                <a:lnTo>
                  <a:pt x="1911254" y="1218512"/>
                </a:lnTo>
                <a:lnTo>
                  <a:pt x="1954186" y="1203168"/>
                </a:lnTo>
                <a:lnTo>
                  <a:pt x="1992056" y="1179092"/>
                </a:lnTo>
                <a:lnTo>
                  <a:pt x="2023642" y="1147506"/>
                </a:lnTo>
                <a:lnTo>
                  <a:pt x="2047718" y="1109636"/>
                </a:lnTo>
                <a:lnTo>
                  <a:pt x="2063062" y="1066704"/>
                </a:lnTo>
                <a:lnTo>
                  <a:pt x="2068449" y="1019937"/>
                </a:lnTo>
                <a:lnTo>
                  <a:pt x="2068449" y="203962"/>
                </a:lnTo>
                <a:lnTo>
                  <a:pt x="2063062" y="157194"/>
                </a:lnTo>
                <a:lnTo>
                  <a:pt x="2047718" y="114262"/>
                </a:lnTo>
                <a:lnTo>
                  <a:pt x="2023642" y="76392"/>
                </a:lnTo>
                <a:lnTo>
                  <a:pt x="1992056" y="44806"/>
                </a:lnTo>
                <a:lnTo>
                  <a:pt x="1954186" y="20730"/>
                </a:lnTo>
                <a:lnTo>
                  <a:pt x="1911254" y="5386"/>
                </a:lnTo>
                <a:lnTo>
                  <a:pt x="1864487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7"/>
          <p:cNvSpPr/>
          <p:nvPr/>
        </p:nvSpPr>
        <p:spPr>
          <a:xfrm>
            <a:off x="3110040" y="1603440"/>
            <a:ext cx="2066760" cy="122220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864487" y="0"/>
                </a:lnTo>
                <a:lnTo>
                  <a:pt x="1911254" y="5386"/>
                </a:lnTo>
                <a:lnTo>
                  <a:pt x="1954186" y="20730"/>
                </a:lnTo>
                <a:lnTo>
                  <a:pt x="1992056" y="44806"/>
                </a:lnTo>
                <a:lnTo>
                  <a:pt x="2023642" y="76392"/>
                </a:lnTo>
                <a:lnTo>
                  <a:pt x="2047718" y="114262"/>
                </a:lnTo>
                <a:lnTo>
                  <a:pt x="2063062" y="157194"/>
                </a:lnTo>
                <a:lnTo>
                  <a:pt x="2068449" y="203962"/>
                </a:lnTo>
                <a:lnTo>
                  <a:pt x="2068449" y="1019937"/>
                </a:lnTo>
                <a:lnTo>
                  <a:pt x="2063062" y="1066704"/>
                </a:lnTo>
                <a:lnTo>
                  <a:pt x="2047718" y="1109636"/>
                </a:lnTo>
                <a:lnTo>
                  <a:pt x="2023642" y="1147506"/>
                </a:lnTo>
                <a:lnTo>
                  <a:pt x="1992056" y="1179092"/>
                </a:lnTo>
                <a:lnTo>
                  <a:pt x="1954186" y="1203168"/>
                </a:lnTo>
                <a:lnTo>
                  <a:pt x="1911254" y="1218512"/>
                </a:lnTo>
                <a:lnTo>
                  <a:pt x="1864487" y="1223899"/>
                </a:lnTo>
                <a:lnTo>
                  <a:pt x="203962" y="1223899"/>
                </a:lnTo>
                <a:lnTo>
                  <a:pt x="157194" y="1218512"/>
                </a:lnTo>
                <a:lnTo>
                  <a:pt x="114262" y="1203168"/>
                </a:lnTo>
                <a:lnTo>
                  <a:pt x="76392" y="1179092"/>
                </a:lnTo>
                <a:lnTo>
                  <a:pt x="44806" y="1147506"/>
                </a:lnTo>
                <a:lnTo>
                  <a:pt x="20730" y="1109636"/>
                </a:lnTo>
                <a:lnTo>
                  <a:pt x="5386" y="1066704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8"/>
          <p:cNvSpPr/>
          <p:nvPr/>
        </p:nvSpPr>
        <p:spPr>
          <a:xfrm>
            <a:off x="3250800" y="1843560"/>
            <a:ext cx="1779480" cy="9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520" algn="ctr">
              <a:lnSpc>
                <a:spcPct val="100000"/>
              </a:lnSpc>
            </a:pPr>
            <a:r>
              <a:rPr lang="ru-RU" sz="1600" b="1" strike="noStrike" spc="-14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Муниципальные  </a:t>
            </a:r>
            <a:r>
              <a:rPr lang="ru-RU" sz="1600" b="1" strike="noStrike" spc="-10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программы  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2694,6 </a:t>
            </a:r>
            <a:r>
              <a:rPr lang="ru-RU" sz="1600" b="1" strike="noStrike" spc="-15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тыс.</a:t>
            </a:r>
            <a:r>
              <a:rPr lang="ru-RU" sz="1600" b="1" strike="noStrike" spc="-24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1" strike="noStrike" spc="-14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рублей</a:t>
            </a:r>
            <a:endParaRPr dirty="0"/>
          </a:p>
        </p:txBody>
      </p:sp>
      <p:sp>
        <p:nvSpPr>
          <p:cNvPr id="350" name="CustomShape 9"/>
          <p:cNvSpPr/>
          <p:nvPr/>
        </p:nvSpPr>
        <p:spPr>
          <a:xfrm>
            <a:off x="2979720" y="4260960"/>
            <a:ext cx="2166480" cy="1360080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1941449" y="0"/>
                </a:moveTo>
                <a:lnTo>
                  <a:pt x="226949" y="0"/>
                </a:lnTo>
                <a:lnTo>
                  <a:pt x="181208" y="4610"/>
                </a:lnTo>
                <a:lnTo>
                  <a:pt x="138606" y="17835"/>
                </a:lnTo>
                <a:lnTo>
                  <a:pt x="100055" y="38763"/>
                </a:lnTo>
                <a:lnTo>
                  <a:pt x="66468" y="66484"/>
                </a:lnTo>
                <a:lnTo>
                  <a:pt x="38757" y="100086"/>
                </a:lnTo>
                <a:lnTo>
                  <a:pt x="17833" y="138660"/>
                </a:lnTo>
                <a:lnTo>
                  <a:pt x="4610" y="181293"/>
                </a:lnTo>
                <a:lnTo>
                  <a:pt x="0" y="227075"/>
                </a:lnTo>
                <a:lnTo>
                  <a:pt x="0" y="1134999"/>
                </a:lnTo>
                <a:lnTo>
                  <a:pt x="4610" y="1180781"/>
                </a:lnTo>
                <a:lnTo>
                  <a:pt x="17833" y="1223414"/>
                </a:lnTo>
                <a:lnTo>
                  <a:pt x="38757" y="1261988"/>
                </a:lnTo>
                <a:lnTo>
                  <a:pt x="66468" y="1295590"/>
                </a:lnTo>
                <a:lnTo>
                  <a:pt x="100055" y="1323311"/>
                </a:lnTo>
                <a:lnTo>
                  <a:pt x="138606" y="1344239"/>
                </a:lnTo>
                <a:lnTo>
                  <a:pt x="181208" y="1357464"/>
                </a:lnTo>
                <a:lnTo>
                  <a:pt x="226949" y="1362075"/>
                </a:lnTo>
                <a:lnTo>
                  <a:pt x="1941449" y="1362075"/>
                </a:lnTo>
                <a:lnTo>
                  <a:pt x="1987195" y="1357464"/>
                </a:lnTo>
                <a:lnTo>
                  <a:pt x="2029811" y="1344239"/>
                </a:lnTo>
                <a:lnTo>
                  <a:pt x="2068382" y="1323311"/>
                </a:lnTo>
                <a:lnTo>
                  <a:pt x="2101992" y="1295590"/>
                </a:lnTo>
                <a:lnTo>
                  <a:pt x="2129727" y="1261988"/>
                </a:lnTo>
                <a:lnTo>
                  <a:pt x="2150671" y="1223414"/>
                </a:lnTo>
                <a:lnTo>
                  <a:pt x="2163909" y="1180781"/>
                </a:lnTo>
                <a:lnTo>
                  <a:pt x="2168525" y="1134999"/>
                </a:lnTo>
                <a:lnTo>
                  <a:pt x="2168398" y="227075"/>
                </a:lnTo>
                <a:lnTo>
                  <a:pt x="2163824" y="181293"/>
                </a:lnTo>
                <a:lnTo>
                  <a:pt x="2150617" y="138660"/>
                </a:lnTo>
                <a:lnTo>
                  <a:pt x="2129696" y="100086"/>
                </a:lnTo>
                <a:lnTo>
                  <a:pt x="2101977" y="66484"/>
                </a:lnTo>
                <a:lnTo>
                  <a:pt x="2068375" y="38763"/>
                </a:lnTo>
                <a:lnTo>
                  <a:pt x="2029809" y="17835"/>
                </a:lnTo>
                <a:lnTo>
                  <a:pt x="1987194" y="4610"/>
                </a:lnTo>
                <a:lnTo>
                  <a:pt x="194144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0"/>
          <p:cNvSpPr/>
          <p:nvPr/>
        </p:nvSpPr>
        <p:spPr>
          <a:xfrm>
            <a:off x="2979720" y="4260960"/>
            <a:ext cx="2166480" cy="1360080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0" y="227075"/>
                </a:moveTo>
                <a:lnTo>
                  <a:pt x="4610" y="181293"/>
                </a:lnTo>
                <a:lnTo>
                  <a:pt x="17833" y="138660"/>
                </a:lnTo>
                <a:lnTo>
                  <a:pt x="38757" y="100086"/>
                </a:lnTo>
                <a:lnTo>
                  <a:pt x="66468" y="66484"/>
                </a:lnTo>
                <a:lnTo>
                  <a:pt x="100055" y="38763"/>
                </a:lnTo>
                <a:lnTo>
                  <a:pt x="138606" y="17835"/>
                </a:lnTo>
                <a:lnTo>
                  <a:pt x="181208" y="4610"/>
                </a:lnTo>
                <a:lnTo>
                  <a:pt x="226949" y="0"/>
                </a:lnTo>
                <a:lnTo>
                  <a:pt x="1941449" y="0"/>
                </a:lnTo>
                <a:lnTo>
                  <a:pt x="1987194" y="4610"/>
                </a:lnTo>
                <a:lnTo>
                  <a:pt x="2029809" y="17835"/>
                </a:lnTo>
                <a:lnTo>
                  <a:pt x="2068375" y="38763"/>
                </a:lnTo>
                <a:lnTo>
                  <a:pt x="2101977" y="66484"/>
                </a:lnTo>
                <a:lnTo>
                  <a:pt x="2129696" y="100086"/>
                </a:lnTo>
                <a:lnTo>
                  <a:pt x="2150617" y="138660"/>
                </a:lnTo>
                <a:lnTo>
                  <a:pt x="2163824" y="181293"/>
                </a:lnTo>
                <a:lnTo>
                  <a:pt x="2168398" y="227075"/>
                </a:lnTo>
                <a:lnTo>
                  <a:pt x="2168525" y="1134999"/>
                </a:lnTo>
                <a:lnTo>
                  <a:pt x="2163909" y="1180781"/>
                </a:lnTo>
                <a:lnTo>
                  <a:pt x="2150671" y="1223414"/>
                </a:lnTo>
                <a:lnTo>
                  <a:pt x="2129727" y="1261988"/>
                </a:lnTo>
                <a:lnTo>
                  <a:pt x="2101992" y="1295590"/>
                </a:lnTo>
                <a:lnTo>
                  <a:pt x="2068382" y="1323311"/>
                </a:lnTo>
                <a:lnTo>
                  <a:pt x="2029811" y="1344239"/>
                </a:lnTo>
                <a:lnTo>
                  <a:pt x="1987195" y="1357464"/>
                </a:lnTo>
                <a:lnTo>
                  <a:pt x="1941449" y="1362075"/>
                </a:lnTo>
                <a:lnTo>
                  <a:pt x="226949" y="1362075"/>
                </a:lnTo>
                <a:lnTo>
                  <a:pt x="181208" y="1357464"/>
                </a:lnTo>
                <a:lnTo>
                  <a:pt x="138606" y="1344239"/>
                </a:lnTo>
                <a:lnTo>
                  <a:pt x="100055" y="1323311"/>
                </a:lnTo>
                <a:lnTo>
                  <a:pt x="66468" y="1295590"/>
                </a:lnTo>
                <a:lnTo>
                  <a:pt x="38757" y="1261988"/>
                </a:lnTo>
                <a:lnTo>
                  <a:pt x="17833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1"/>
          <p:cNvSpPr/>
          <p:nvPr/>
        </p:nvSpPr>
        <p:spPr>
          <a:xfrm>
            <a:off x="3140640" y="4570560"/>
            <a:ext cx="1844280" cy="9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81440" algn="ctr">
              <a:lnSpc>
                <a:spcPct val="100000"/>
              </a:lnSpc>
            </a:pPr>
            <a:r>
              <a:rPr lang="ru-RU" sz="1600" b="1" strike="noStrike" spc="-11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600" b="1" strike="noStrike" spc="-38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</a:t>
            </a:r>
            <a:r>
              <a:rPr lang="ru-RU" sz="1600" b="1" strike="noStrike" spc="-11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</a:t>
            </a:r>
            <a:r>
              <a:rPr lang="ru-RU" sz="1600" b="1" strike="noStrike" spc="-103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</a:t>
            </a:r>
            <a:r>
              <a:rPr lang="ru-RU" sz="1600" b="1" strike="noStrike" spc="-89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огра</a:t>
            </a:r>
            <a:r>
              <a:rPr lang="ru-RU" sz="1600" b="1" strike="noStrike" spc="-69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</a:t>
            </a:r>
            <a:r>
              <a:rPr lang="ru-RU" sz="1600" b="1" strike="noStrike" spc="-8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</a:t>
            </a:r>
            <a:r>
              <a:rPr lang="ru-RU" sz="1600" b="1" strike="noStrike" spc="-9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600" b="1" strike="noStrike" spc="-103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ые</a:t>
            </a:r>
            <a:r>
              <a:rPr lang="ru-RU" sz="1600" b="1" strike="noStrike" spc="-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ru-RU" sz="1600" b="1" strike="noStrike" spc="-16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</a:t>
            </a:r>
            <a:endParaRPr dirty="0"/>
          </a:p>
          <a:p>
            <a:pPr marL="181440"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(7027,9 </a:t>
            </a:r>
            <a:r>
              <a:rPr lang="ru-RU" sz="1600" b="1" strike="noStrike" spc="-15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тыс</a:t>
            </a:r>
            <a:r>
              <a:rPr lang="ru-RU" sz="1600" b="1" strike="noStrike" spc="-15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r>
              <a:rPr lang="ru-RU" sz="1600" b="1" strike="noStrike" spc="-25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1" strike="noStrike" spc="-13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рублей)</a:t>
            </a:r>
            <a:endParaRPr dirty="0"/>
          </a:p>
        </p:txBody>
      </p:sp>
      <p:sp>
        <p:nvSpPr>
          <p:cNvPr id="353" name="CustomShape 12"/>
          <p:cNvSpPr/>
          <p:nvPr/>
        </p:nvSpPr>
        <p:spPr>
          <a:xfrm>
            <a:off x="1403640" y="1539360"/>
            <a:ext cx="934560" cy="4633920"/>
          </a:xfrm>
          <a:custGeom>
            <a:avLst/>
            <a:gdLst/>
            <a:ahLst/>
            <a:cxnLst/>
            <a:rect l="l" t="t" r="r" b="b"/>
            <a:pathLst>
              <a:path w="936625" h="4636135">
                <a:moveTo>
                  <a:pt x="0" y="0"/>
                </a:moveTo>
                <a:lnTo>
                  <a:pt x="0" y="4518545"/>
                </a:lnTo>
                <a:lnTo>
                  <a:pt x="5074" y="4535838"/>
                </a:lnTo>
                <a:lnTo>
                  <a:pt x="43502" y="4567878"/>
                </a:lnTo>
                <a:lnTo>
                  <a:pt x="114810" y="4595319"/>
                </a:lnTo>
                <a:lnTo>
                  <a:pt x="160985" y="4606862"/>
                </a:lnTo>
                <a:lnTo>
                  <a:pt x="213209" y="4616712"/>
                </a:lnTo>
                <a:lnTo>
                  <a:pt x="270758" y="4624688"/>
                </a:lnTo>
                <a:lnTo>
                  <a:pt x="332909" y="4630609"/>
                </a:lnTo>
                <a:lnTo>
                  <a:pt x="398938" y="4634294"/>
                </a:lnTo>
                <a:lnTo>
                  <a:pt x="468122" y="4635563"/>
                </a:lnTo>
                <a:lnTo>
                  <a:pt x="537274" y="4634294"/>
                </a:lnTo>
                <a:lnTo>
                  <a:pt x="603277" y="4630609"/>
                </a:lnTo>
                <a:lnTo>
                  <a:pt x="665407" y="4624688"/>
                </a:lnTo>
                <a:lnTo>
                  <a:pt x="722940" y="4616712"/>
                </a:lnTo>
                <a:lnTo>
                  <a:pt x="775152" y="4606862"/>
                </a:lnTo>
                <a:lnTo>
                  <a:pt x="821318" y="4595319"/>
                </a:lnTo>
                <a:lnTo>
                  <a:pt x="860714" y="4582264"/>
                </a:lnTo>
                <a:lnTo>
                  <a:pt x="916300" y="4552343"/>
                </a:lnTo>
                <a:lnTo>
                  <a:pt x="936116" y="4518545"/>
                </a:lnTo>
                <a:lnTo>
                  <a:pt x="936116" y="117094"/>
                </a:lnTo>
                <a:lnTo>
                  <a:pt x="468122" y="117094"/>
                </a:lnTo>
                <a:lnTo>
                  <a:pt x="398938" y="115823"/>
                </a:lnTo>
                <a:lnTo>
                  <a:pt x="332909" y="112134"/>
                </a:lnTo>
                <a:lnTo>
                  <a:pt x="270758" y="106206"/>
                </a:lnTo>
                <a:lnTo>
                  <a:pt x="213209" y="98222"/>
                </a:lnTo>
                <a:lnTo>
                  <a:pt x="160985" y="88363"/>
                </a:lnTo>
                <a:lnTo>
                  <a:pt x="114810" y="76811"/>
                </a:lnTo>
                <a:lnTo>
                  <a:pt x="75408" y="63747"/>
                </a:lnTo>
                <a:lnTo>
                  <a:pt x="19816" y="33808"/>
                </a:lnTo>
                <a:lnTo>
                  <a:pt x="5074" y="17297"/>
                </a:lnTo>
                <a:lnTo>
                  <a:pt x="0" y="0"/>
                </a:lnTo>
                <a:close/>
                <a:moveTo>
                  <a:pt x="936116" y="0"/>
                </a:moveTo>
                <a:lnTo>
                  <a:pt x="916300" y="33808"/>
                </a:lnTo>
                <a:lnTo>
                  <a:pt x="860714" y="63747"/>
                </a:lnTo>
                <a:lnTo>
                  <a:pt x="821318" y="76811"/>
                </a:lnTo>
                <a:lnTo>
                  <a:pt x="775152" y="88363"/>
                </a:lnTo>
                <a:lnTo>
                  <a:pt x="722940" y="98222"/>
                </a:lnTo>
                <a:lnTo>
                  <a:pt x="665407" y="106206"/>
                </a:lnTo>
                <a:lnTo>
                  <a:pt x="603277" y="112134"/>
                </a:lnTo>
                <a:lnTo>
                  <a:pt x="537274" y="115823"/>
                </a:lnTo>
                <a:lnTo>
                  <a:pt x="468122" y="117094"/>
                </a:lnTo>
                <a:lnTo>
                  <a:pt x="936116" y="117094"/>
                </a:lnTo>
                <a:lnTo>
                  <a:pt x="936116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13"/>
          <p:cNvSpPr/>
          <p:nvPr/>
        </p:nvSpPr>
        <p:spPr>
          <a:xfrm>
            <a:off x="1403640" y="1422360"/>
            <a:ext cx="934560" cy="232200"/>
          </a:xfrm>
          <a:custGeom>
            <a:avLst/>
            <a:gdLst/>
            <a:ahLst/>
            <a:cxnLst/>
            <a:rect l="l" t="t" r="r" b="b"/>
            <a:pathLst>
              <a:path w="936625" h="234314">
                <a:moveTo>
                  <a:pt x="468122" y="0"/>
                </a:moveTo>
                <a:lnTo>
                  <a:pt x="398938" y="1270"/>
                </a:lnTo>
                <a:lnTo>
                  <a:pt x="332909" y="4959"/>
                </a:lnTo>
                <a:lnTo>
                  <a:pt x="270758" y="10884"/>
                </a:lnTo>
                <a:lnTo>
                  <a:pt x="213209" y="18865"/>
                </a:lnTo>
                <a:lnTo>
                  <a:pt x="160985" y="28718"/>
                </a:lnTo>
                <a:lnTo>
                  <a:pt x="114810" y="40261"/>
                </a:lnTo>
                <a:lnTo>
                  <a:pt x="75408" y="53313"/>
                </a:lnTo>
                <a:lnTo>
                  <a:pt x="19816" y="83215"/>
                </a:lnTo>
                <a:lnTo>
                  <a:pt x="0" y="116966"/>
                </a:lnTo>
                <a:lnTo>
                  <a:pt x="5074" y="134264"/>
                </a:lnTo>
                <a:lnTo>
                  <a:pt x="43502" y="166319"/>
                </a:lnTo>
                <a:lnTo>
                  <a:pt x="114810" y="193778"/>
                </a:lnTo>
                <a:lnTo>
                  <a:pt x="160985" y="205330"/>
                </a:lnTo>
                <a:lnTo>
                  <a:pt x="213209" y="215189"/>
                </a:lnTo>
                <a:lnTo>
                  <a:pt x="270758" y="223173"/>
                </a:lnTo>
                <a:lnTo>
                  <a:pt x="332909" y="229101"/>
                </a:lnTo>
                <a:lnTo>
                  <a:pt x="398938" y="232790"/>
                </a:lnTo>
                <a:lnTo>
                  <a:pt x="468122" y="234061"/>
                </a:lnTo>
                <a:lnTo>
                  <a:pt x="537274" y="232790"/>
                </a:lnTo>
                <a:lnTo>
                  <a:pt x="603277" y="229101"/>
                </a:lnTo>
                <a:lnTo>
                  <a:pt x="665407" y="223173"/>
                </a:lnTo>
                <a:lnTo>
                  <a:pt x="722940" y="215189"/>
                </a:lnTo>
                <a:lnTo>
                  <a:pt x="775152" y="205330"/>
                </a:lnTo>
                <a:lnTo>
                  <a:pt x="821318" y="193778"/>
                </a:lnTo>
                <a:lnTo>
                  <a:pt x="860714" y="180714"/>
                </a:lnTo>
                <a:lnTo>
                  <a:pt x="916300" y="150775"/>
                </a:lnTo>
                <a:lnTo>
                  <a:pt x="936116" y="116966"/>
                </a:lnTo>
                <a:lnTo>
                  <a:pt x="931042" y="99701"/>
                </a:lnTo>
                <a:lnTo>
                  <a:pt x="892616" y="67692"/>
                </a:lnTo>
                <a:lnTo>
                  <a:pt x="821318" y="40261"/>
                </a:lnTo>
                <a:lnTo>
                  <a:pt x="775152" y="28718"/>
                </a:lnTo>
                <a:lnTo>
                  <a:pt x="722940" y="18865"/>
                </a:lnTo>
                <a:lnTo>
                  <a:pt x="665407" y="10884"/>
                </a:lnTo>
                <a:lnTo>
                  <a:pt x="603277" y="4959"/>
                </a:lnTo>
                <a:lnTo>
                  <a:pt x="537274" y="1270"/>
                </a:lnTo>
                <a:lnTo>
                  <a:pt x="468122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4"/>
          <p:cNvSpPr/>
          <p:nvPr/>
        </p:nvSpPr>
        <p:spPr>
          <a:xfrm>
            <a:off x="1403640" y="1422360"/>
            <a:ext cx="934560" cy="4750920"/>
          </a:xfrm>
          <a:custGeom>
            <a:avLst/>
            <a:gdLst/>
            <a:ahLst/>
            <a:cxnLst/>
            <a:rect l="l" t="t" r="r" b="b"/>
            <a:pathLst>
              <a:path w="936625" h="4752975">
                <a:moveTo>
                  <a:pt x="936116" y="116966"/>
                </a:moveTo>
                <a:lnTo>
                  <a:pt x="916300" y="150775"/>
                </a:lnTo>
                <a:lnTo>
                  <a:pt x="860714" y="180714"/>
                </a:lnTo>
                <a:lnTo>
                  <a:pt x="821318" y="193778"/>
                </a:lnTo>
                <a:lnTo>
                  <a:pt x="775152" y="205330"/>
                </a:lnTo>
                <a:lnTo>
                  <a:pt x="722940" y="215189"/>
                </a:lnTo>
                <a:lnTo>
                  <a:pt x="665407" y="223173"/>
                </a:lnTo>
                <a:lnTo>
                  <a:pt x="603277" y="229101"/>
                </a:lnTo>
                <a:lnTo>
                  <a:pt x="537274" y="232790"/>
                </a:lnTo>
                <a:lnTo>
                  <a:pt x="468122" y="234061"/>
                </a:lnTo>
                <a:lnTo>
                  <a:pt x="398938" y="232790"/>
                </a:lnTo>
                <a:lnTo>
                  <a:pt x="332909" y="229101"/>
                </a:lnTo>
                <a:lnTo>
                  <a:pt x="270758" y="223173"/>
                </a:lnTo>
                <a:lnTo>
                  <a:pt x="213209" y="215189"/>
                </a:lnTo>
                <a:lnTo>
                  <a:pt x="160985" y="205330"/>
                </a:lnTo>
                <a:lnTo>
                  <a:pt x="114810" y="193778"/>
                </a:lnTo>
                <a:lnTo>
                  <a:pt x="75408" y="180714"/>
                </a:lnTo>
                <a:lnTo>
                  <a:pt x="19816" y="150775"/>
                </a:lnTo>
                <a:lnTo>
                  <a:pt x="0" y="116966"/>
                </a:lnTo>
                <a:lnTo>
                  <a:pt x="5074" y="99701"/>
                </a:lnTo>
                <a:lnTo>
                  <a:pt x="19816" y="83215"/>
                </a:lnTo>
                <a:lnTo>
                  <a:pt x="75408" y="53313"/>
                </a:lnTo>
                <a:lnTo>
                  <a:pt x="114810" y="40261"/>
                </a:lnTo>
                <a:lnTo>
                  <a:pt x="160985" y="28718"/>
                </a:lnTo>
                <a:lnTo>
                  <a:pt x="213209" y="18865"/>
                </a:lnTo>
                <a:lnTo>
                  <a:pt x="270758" y="10884"/>
                </a:lnTo>
                <a:lnTo>
                  <a:pt x="332909" y="4959"/>
                </a:lnTo>
                <a:lnTo>
                  <a:pt x="398938" y="1270"/>
                </a:lnTo>
                <a:lnTo>
                  <a:pt x="468122" y="0"/>
                </a:lnTo>
                <a:lnTo>
                  <a:pt x="537274" y="1270"/>
                </a:lnTo>
                <a:lnTo>
                  <a:pt x="603277" y="4959"/>
                </a:lnTo>
                <a:lnTo>
                  <a:pt x="665407" y="10884"/>
                </a:lnTo>
                <a:lnTo>
                  <a:pt x="722940" y="18865"/>
                </a:lnTo>
                <a:lnTo>
                  <a:pt x="775152" y="28718"/>
                </a:lnTo>
                <a:lnTo>
                  <a:pt x="821318" y="40261"/>
                </a:lnTo>
                <a:lnTo>
                  <a:pt x="860714" y="53313"/>
                </a:lnTo>
                <a:lnTo>
                  <a:pt x="916300" y="83215"/>
                </a:lnTo>
                <a:lnTo>
                  <a:pt x="936116" y="116966"/>
                </a:lnTo>
                <a:lnTo>
                  <a:pt x="936116" y="4635512"/>
                </a:lnTo>
                <a:lnTo>
                  <a:pt x="931042" y="4652805"/>
                </a:lnTo>
                <a:lnTo>
                  <a:pt x="916300" y="4669310"/>
                </a:lnTo>
                <a:lnTo>
                  <a:pt x="860714" y="4699231"/>
                </a:lnTo>
                <a:lnTo>
                  <a:pt x="821318" y="4712286"/>
                </a:lnTo>
                <a:lnTo>
                  <a:pt x="775152" y="4723829"/>
                </a:lnTo>
                <a:lnTo>
                  <a:pt x="722940" y="4733679"/>
                </a:lnTo>
                <a:lnTo>
                  <a:pt x="665407" y="4741655"/>
                </a:lnTo>
                <a:lnTo>
                  <a:pt x="603277" y="4747576"/>
                </a:lnTo>
                <a:lnTo>
                  <a:pt x="537274" y="4751261"/>
                </a:lnTo>
                <a:lnTo>
                  <a:pt x="468122" y="4752530"/>
                </a:lnTo>
                <a:lnTo>
                  <a:pt x="398938" y="4751261"/>
                </a:lnTo>
                <a:lnTo>
                  <a:pt x="332909" y="4747576"/>
                </a:lnTo>
                <a:lnTo>
                  <a:pt x="270758" y="4741655"/>
                </a:lnTo>
                <a:lnTo>
                  <a:pt x="213209" y="4733679"/>
                </a:lnTo>
                <a:lnTo>
                  <a:pt x="160985" y="4723829"/>
                </a:lnTo>
                <a:lnTo>
                  <a:pt x="114810" y="4712286"/>
                </a:lnTo>
                <a:lnTo>
                  <a:pt x="75408" y="4699231"/>
                </a:lnTo>
                <a:lnTo>
                  <a:pt x="19816" y="4669310"/>
                </a:lnTo>
                <a:lnTo>
                  <a:pt x="0" y="4635512"/>
                </a:lnTo>
                <a:lnTo>
                  <a:pt x="0" y="116966"/>
                </a:lnTo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5"/>
          <p:cNvSpPr/>
          <p:nvPr/>
        </p:nvSpPr>
        <p:spPr>
          <a:xfrm>
            <a:off x="1542960" y="2161800"/>
            <a:ext cx="687600" cy="37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0" tIns="0" rIns="0" bIns="0"/>
          <a:lstStyle/>
          <a:p>
            <a:pPr algn="ctr">
              <a:lnSpc>
                <a:spcPts val="5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Программные</a:t>
            </a:r>
            <a:r>
              <a:rPr lang="ru-RU" sz="2400" b="1" strike="noStrike" spc="-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Непрограммные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Расход</a:t>
            </a:r>
            <a:endParaRPr dirty="0"/>
          </a:p>
        </p:txBody>
      </p:sp>
      <p:sp>
        <p:nvSpPr>
          <p:cNvPr id="357" name="CustomShape 16"/>
          <p:cNvSpPr/>
          <p:nvPr/>
        </p:nvSpPr>
        <p:spPr>
          <a:xfrm>
            <a:off x="900000" y="3789360"/>
            <a:ext cx="501480" cy="7200"/>
          </a:xfrm>
          <a:custGeom>
            <a:avLst/>
            <a:gdLst/>
            <a:ahLst/>
            <a:cxnLst/>
            <a:rect l="l" t="t" r="r" b="b"/>
            <a:pathLst>
              <a:path w="503555" h="9525">
                <a:moveTo>
                  <a:pt x="0" y="0"/>
                </a:moveTo>
                <a:lnTo>
                  <a:pt x="503237" y="9525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7"/>
          <p:cNvSpPr/>
          <p:nvPr/>
        </p:nvSpPr>
        <p:spPr>
          <a:xfrm>
            <a:off x="2340000" y="2373480"/>
            <a:ext cx="768240" cy="1017000"/>
          </a:xfrm>
          <a:custGeom>
            <a:avLst/>
            <a:gdLst/>
            <a:ahLst/>
            <a:cxnLst/>
            <a:rect l="l" t="t" r="r" b="b"/>
            <a:pathLst>
              <a:path w="770255" h="1019175">
                <a:moveTo>
                  <a:pt x="0" y="1019175"/>
                </a:moveTo>
                <a:lnTo>
                  <a:pt x="770001" y="0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8"/>
          <p:cNvSpPr/>
          <p:nvPr/>
        </p:nvSpPr>
        <p:spPr>
          <a:xfrm>
            <a:off x="2332080" y="3860640"/>
            <a:ext cx="645480" cy="85392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0" y="0"/>
                </a:moveTo>
                <a:lnTo>
                  <a:pt x="647700" y="855599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20"/>
          <p:cNvSpPr/>
          <p:nvPr/>
        </p:nvSpPr>
        <p:spPr>
          <a:xfrm>
            <a:off x="5316480" y="958680"/>
            <a:ext cx="3501720" cy="52380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0" y="0"/>
                </a:moveTo>
                <a:lnTo>
                  <a:pt x="3415919" y="0"/>
                </a:lnTo>
                <a:lnTo>
                  <a:pt x="3503549" y="87629"/>
                </a:lnTo>
                <a:lnTo>
                  <a:pt x="3503549" y="525526"/>
                </a:lnTo>
                <a:lnTo>
                  <a:pt x="0" y="525526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21"/>
          <p:cNvSpPr/>
          <p:nvPr/>
        </p:nvSpPr>
        <p:spPr>
          <a:xfrm>
            <a:off x="6143760" y="1143000"/>
            <a:ext cx="188172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63" name="CustomShape 22"/>
          <p:cNvSpPr/>
          <p:nvPr/>
        </p:nvSpPr>
        <p:spPr>
          <a:xfrm>
            <a:off x="5364360" y="1557360"/>
            <a:ext cx="3454200" cy="57456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3359912" y="0"/>
                </a:moveTo>
                <a:lnTo>
                  <a:pt x="0" y="0"/>
                </a:lnTo>
                <a:lnTo>
                  <a:pt x="0" y="576199"/>
                </a:lnTo>
                <a:lnTo>
                  <a:pt x="3455924" y="576199"/>
                </a:lnTo>
                <a:lnTo>
                  <a:pt x="3455924" y="96012"/>
                </a:lnTo>
                <a:lnTo>
                  <a:pt x="3359912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23"/>
          <p:cNvSpPr/>
          <p:nvPr/>
        </p:nvSpPr>
        <p:spPr>
          <a:xfrm>
            <a:off x="5364360" y="1557360"/>
            <a:ext cx="3454200" cy="57456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0" y="0"/>
                </a:moveTo>
                <a:lnTo>
                  <a:pt x="3359912" y="0"/>
                </a:lnTo>
                <a:lnTo>
                  <a:pt x="3455924" y="96012"/>
                </a:lnTo>
                <a:lnTo>
                  <a:pt x="3455924" y="576199"/>
                </a:lnTo>
                <a:lnTo>
                  <a:pt x="0" y="576199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24"/>
          <p:cNvSpPr/>
          <p:nvPr/>
        </p:nvSpPr>
        <p:spPr>
          <a:xfrm>
            <a:off x="5841720" y="1698120"/>
            <a:ext cx="2453400" cy="5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5760" indent="-81720">
              <a:lnSpc>
                <a:spcPct val="100000"/>
              </a:lnSpc>
            </a:pP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Обеспечение </a:t>
            </a:r>
            <a:r>
              <a:rPr lang="ru-RU" sz="11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качественными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жилищно-  </a:t>
            </a:r>
            <a:r>
              <a:rPr lang="ru-RU" sz="11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коммунальными </a:t>
            </a:r>
            <a:r>
              <a:rPr lang="ru-RU" sz="11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услугами</a:t>
            </a:r>
            <a:r>
              <a:rPr lang="ru-RU" sz="1100" strike="noStrike" spc="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населения</a:t>
            </a:r>
            <a:endParaRPr/>
          </a:p>
        </p:txBody>
      </p:sp>
      <p:sp>
        <p:nvSpPr>
          <p:cNvPr id="366" name="CustomShape 25"/>
          <p:cNvSpPr/>
          <p:nvPr/>
        </p:nvSpPr>
        <p:spPr>
          <a:xfrm>
            <a:off x="5330880" y="2205000"/>
            <a:ext cx="3560040" cy="86148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3418458" y="0"/>
                </a:moveTo>
                <a:lnTo>
                  <a:pt x="0" y="0"/>
                </a:lnTo>
                <a:lnTo>
                  <a:pt x="0" y="863473"/>
                </a:lnTo>
                <a:lnTo>
                  <a:pt x="3562350" y="863473"/>
                </a:lnTo>
                <a:lnTo>
                  <a:pt x="3562350" y="143890"/>
                </a:lnTo>
                <a:lnTo>
                  <a:pt x="3418458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26"/>
          <p:cNvSpPr/>
          <p:nvPr/>
        </p:nvSpPr>
        <p:spPr>
          <a:xfrm>
            <a:off x="5330880" y="2205000"/>
            <a:ext cx="3560040" cy="86148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0" y="0"/>
                </a:moveTo>
                <a:lnTo>
                  <a:pt x="3418458" y="0"/>
                </a:lnTo>
                <a:lnTo>
                  <a:pt x="3562350" y="143890"/>
                </a:lnTo>
                <a:lnTo>
                  <a:pt x="3562350" y="863473"/>
                </a:lnTo>
                <a:lnTo>
                  <a:pt x="0" y="863473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27"/>
          <p:cNvSpPr/>
          <p:nvPr/>
        </p:nvSpPr>
        <p:spPr>
          <a:xfrm>
            <a:off x="5535720" y="2417760"/>
            <a:ext cx="3078360" cy="66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1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Защита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населения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территории от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чрезвычайных  ситуаций,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обеспечение пожарной безопасности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безопасности людей на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водных</a:t>
            </a:r>
            <a:r>
              <a:rPr lang="ru-RU" sz="1100" strike="noStrike" spc="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объектах</a:t>
            </a:r>
            <a:endParaRPr/>
          </a:p>
        </p:txBody>
      </p:sp>
      <p:sp>
        <p:nvSpPr>
          <p:cNvPr id="369" name="CustomShape 28"/>
          <p:cNvSpPr/>
          <p:nvPr/>
        </p:nvSpPr>
        <p:spPr>
          <a:xfrm>
            <a:off x="5316480" y="3068640"/>
            <a:ext cx="3574800" cy="330120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3521329" y="0"/>
                </a:moveTo>
                <a:lnTo>
                  <a:pt x="0" y="0"/>
                </a:lnTo>
                <a:lnTo>
                  <a:pt x="0" y="331850"/>
                </a:lnTo>
                <a:lnTo>
                  <a:pt x="3576574" y="331850"/>
                </a:lnTo>
                <a:lnTo>
                  <a:pt x="3576574" y="55372"/>
                </a:lnTo>
                <a:lnTo>
                  <a:pt x="352132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29"/>
          <p:cNvSpPr/>
          <p:nvPr/>
        </p:nvSpPr>
        <p:spPr>
          <a:xfrm>
            <a:off x="5316480" y="3098880"/>
            <a:ext cx="3574800" cy="330120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0" y="0"/>
                </a:moveTo>
                <a:lnTo>
                  <a:pt x="3521329" y="0"/>
                </a:lnTo>
                <a:lnTo>
                  <a:pt x="3576574" y="55372"/>
                </a:lnTo>
                <a:lnTo>
                  <a:pt x="3576574" y="331850"/>
                </a:lnTo>
                <a:lnTo>
                  <a:pt x="0" y="33185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0"/>
          <p:cNvSpPr/>
          <p:nvPr/>
        </p:nvSpPr>
        <p:spPr>
          <a:xfrm>
            <a:off x="6202800" y="3161160"/>
            <a:ext cx="177516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1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Развитие культуры </a:t>
            </a:r>
            <a:endParaRPr/>
          </a:p>
        </p:txBody>
      </p:sp>
      <p:sp>
        <p:nvSpPr>
          <p:cNvPr id="372" name="CustomShape 31"/>
          <p:cNvSpPr/>
          <p:nvPr/>
        </p:nvSpPr>
        <p:spPr>
          <a:xfrm>
            <a:off x="5364360" y="3401820"/>
            <a:ext cx="352692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200"/>
                </a:lnTo>
                <a:lnTo>
                  <a:pt x="3613150" y="465200"/>
                </a:lnTo>
                <a:lnTo>
                  <a:pt x="3613150" y="77470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sz="1200" dirty="0" smtClean="0"/>
              <a:t>               Муниципальная политика</a:t>
            </a:r>
            <a:endParaRPr lang="ru-RU" sz="1200" dirty="0"/>
          </a:p>
        </p:txBody>
      </p:sp>
      <p:sp>
        <p:nvSpPr>
          <p:cNvPr id="373" name="CustomShape 32"/>
          <p:cNvSpPr/>
          <p:nvPr/>
        </p:nvSpPr>
        <p:spPr>
          <a:xfrm>
            <a:off x="5313600" y="342900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70"/>
                </a:lnTo>
                <a:lnTo>
                  <a:pt x="3613150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33"/>
          <p:cNvSpPr/>
          <p:nvPr/>
        </p:nvSpPr>
        <p:spPr>
          <a:xfrm>
            <a:off x="5757480" y="3510000"/>
            <a:ext cx="26852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1440" indent="-707040">
              <a:lnSpc>
                <a:spcPct val="100000"/>
              </a:lnSpc>
            </a:pPr>
            <a:endParaRPr dirty="0"/>
          </a:p>
        </p:txBody>
      </p:sp>
      <p:sp>
        <p:nvSpPr>
          <p:cNvPr id="376" name="CustomShape 35"/>
          <p:cNvSpPr/>
          <p:nvPr/>
        </p:nvSpPr>
        <p:spPr>
          <a:xfrm>
            <a:off x="5313600" y="392292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69"/>
                </a:lnTo>
                <a:lnTo>
                  <a:pt x="3613150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36"/>
          <p:cNvSpPr/>
          <p:nvPr/>
        </p:nvSpPr>
        <p:spPr>
          <a:xfrm>
            <a:off x="5881320" y="4087800"/>
            <a:ext cx="243684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78" name="CustomShape 37"/>
          <p:cNvSpPr/>
          <p:nvPr/>
        </p:nvSpPr>
        <p:spPr>
          <a:xfrm>
            <a:off x="5310360" y="4387680"/>
            <a:ext cx="3614040" cy="46152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3538981" y="0"/>
                </a:moveTo>
                <a:lnTo>
                  <a:pt x="0" y="0"/>
                </a:lnTo>
                <a:lnTo>
                  <a:pt x="0" y="463550"/>
                </a:lnTo>
                <a:lnTo>
                  <a:pt x="3616325" y="463550"/>
                </a:lnTo>
                <a:lnTo>
                  <a:pt x="3616325" y="77216"/>
                </a:lnTo>
                <a:lnTo>
                  <a:pt x="3538981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38"/>
          <p:cNvSpPr/>
          <p:nvPr/>
        </p:nvSpPr>
        <p:spPr>
          <a:xfrm>
            <a:off x="5310360" y="4387680"/>
            <a:ext cx="3614040" cy="46152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0" y="0"/>
                </a:moveTo>
                <a:lnTo>
                  <a:pt x="3538981" y="0"/>
                </a:lnTo>
                <a:lnTo>
                  <a:pt x="3616325" y="77216"/>
                </a:lnTo>
                <a:lnTo>
                  <a:pt x="3616325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39"/>
          <p:cNvSpPr/>
          <p:nvPr/>
        </p:nvSpPr>
        <p:spPr>
          <a:xfrm>
            <a:off x="6122160" y="4552200"/>
            <a:ext cx="195228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81" name="CustomShape 40"/>
          <p:cNvSpPr/>
          <p:nvPr/>
        </p:nvSpPr>
        <p:spPr>
          <a:xfrm>
            <a:off x="5321160" y="4917960"/>
            <a:ext cx="3603240" cy="463320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3527679" y="0"/>
                </a:moveTo>
                <a:lnTo>
                  <a:pt x="0" y="0"/>
                </a:lnTo>
                <a:lnTo>
                  <a:pt x="0" y="465200"/>
                </a:lnTo>
                <a:lnTo>
                  <a:pt x="3605276" y="465200"/>
                </a:lnTo>
                <a:lnTo>
                  <a:pt x="3605276" y="77469"/>
                </a:lnTo>
                <a:lnTo>
                  <a:pt x="352767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82" name="CustomShape 41"/>
          <p:cNvSpPr/>
          <p:nvPr/>
        </p:nvSpPr>
        <p:spPr>
          <a:xfrm>
            <a:off x="5321160" y="4917960"/>
            <a:ext cx="3603240" cy="463320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0" y="0"/>
                </a:moveTo>
                <a:lnTo>
                  <a:pt x="3527679" y="0"/>
                </a:lnTo>
                <a:lnTo>
                  <a:pt x="3605276" y="77469"/>
                </a:lnTo>
                <a:lnTo>
                  <a:pt x="3605276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2"/>
          <p:cNvSpPr/>
          <p:nvPr/>
        </p:nvSpPr>
        <p:spPr>
          <a:xfrm>
            <a:off x="5310360" y="5405400"/>
            <a:ext cx="3614040" cy="463320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3538728" y="0"/>
                </a:moveTo>
                <a:lnTo>
                  <a:pt x="0" y="0"/>
                </a:lnTo>
                <a:lnTo>
                  <a:pt x="0" y="465074"/>
                </a:lnTo>
                <a:lnTo>
                  <a:pt x="3616325" y="465074"/>
                </a:lnTo>
                <a:lnTo>
                  <a:pt x="3616325" y="77470"/>
                </a:lnTo>
                <a:lnTo>
                  <a:pt x="3538728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endParaRPr/>
          </a:p>
        </p:txBody>
      </p:sp>
      <p:sp>
        <p:nvSpPr>
          <p:cNvPr id="384" name="CustomShape 43"/>
          <p:cNvSpPr/>
          <p:nvPr/>
        </p:nvSpPr>
        <p:spPr>
          <a:xfrm>
            <a:off x="5310360" y="5405400"/>
            <a:ext cx="3614040" cy="463320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0" y="0"/>
                </a:moveTo>
                <a:lnTo>
                  <a:pt x="3538728" y="0"/>
                </a:lnTo>
                <a:lnTo>
                  <a:pt x="3616325" y="77470"/>
                </a:lnTo>
                <a:lnTo>
                  <a:pt x="3616325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44"/>
          <p:cNvSpPr/>
          <p:nvPr/>
        </p:nvSpPr>
        <p:spPr>
          <a:xfrm>
            <a:off x="5310360" y="5943600"/>
            <a:ext cx="3614040" cy="578880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0" y="0"/>
                </a:moveTo>
                <a:lnTo>
                  <a:pt x="3519424" y="0"/>
                </a:lnTo>
                <a:lnTo>
                  <a:pt x="3616325" y="96837"/>
                </a:lnTo>
                <a:lnTo>
                  <a:pt x="36163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45"/>
          <p:cNvSpPr/>
          <p:nvPr/>
        </p:nvSpPr>
        <p:spPr>
          <a:xfrm>
            <a:off x="4222800" y="958680"/>
            <a:ext cx="1105920" cy="593640"/>
          </a:xfrm>
          <a:custGeom>
            <a:avLst/>
            <a:gdLst/>
            <a:ahLst/>
            <a:cxnLst/>
            <a:rect l="l" t="t" r="r" b="b"/>
            <a:pathLst>
              <a:path w="1108075" h="595630">
                <a:moveTo>
                  <a:pt x="0" y="595376"/>
                </a:moveTo>
                <a:lnTo>
                  <a:pt x="1108075" y="0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411480" y="543960"/>
            <a:ext cx="8387640" cy="775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2"/>
          <p:cNvSpPr/>
          <p:nvPr/>
        </p:nvSpPr>
        <p:spPr>
          <a:xfrm>
            <a:off x="828000" y="633600"/>
            <a:ext cx="760392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124800" indent="-3110760">
              <a:lnSpc>
                <a:spcPct val="100000"/>
              </a:lnSpc>
            </a:pPr>
            <a:r>
              <a:rPr lang="ru-RU" sz="18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 </a:t>
            </a:r>
            <a:r>
              <a:rPr lang="ru-RU" sz="1800" strike="noStrike" spc="-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проекта 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бюджета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сфере национальной безопасности и правоохранительной  деятельности</a:t>
            </a:r>
            <a:endParaRPr/>
          </a:p>
        </p:txBody>
      </p:sp>
      <p:graphicFrame>
        <p:nvGraphicFramePr>
          <p:cNvPr id="391" name="Table 3"/>
          <p:cNvGraphicFramePr/>
          <p:nvPr>
            <p:extLst>
              <p:ext uri="{D42A27DB-BD31-4B8C-83A1-F6EECF244321}">
                <p14:modId xmlns:p14="http://schemas.microsoft.com/office/powerpoint/2010/main" val="922696687"/>
              </p:ext>
            </p:extLst>
          </p:nvPr>
        </p:nvGraphicFramePr>
        <p:xfrm>
          <a:off x="827584" y="4509120"/>
          <a:ext cx="7715306" cy="1626523"/>
        </p:xfrm>
        <a:graphic>
          <a:graphicData uri="http://schemas.openxmlformats.org/drawingml/2006/table">
            <a:tbl>
              <a:tblPr/>
              <a:tblGrid>
                <a:gridCol w="5647944"/>
                <a:gridCol w="2067362"/>
              </a:tblGrid>
              <a:tr h="643083">
                <a:tc>
                  <a:txBody>
                    <a:bodyPr/>
                    <a:lstStyle/>
                    <a:p>
                      <a:pPr marL="1202760">
                        <a:lnSpc>
                          <a:spcPct val="100000"/>
                        </a:lnSpc>
                      </a:pPr>
                      <a:r>
                        <a:rPr lang="ru-RU" sz="12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Наименование</a:t>
                      </a:r>
                      <a:endParaRPr dirty="0"/>
                    </a:p>
                  </a:txBody>
                  <a:tcPr anchor="b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8280" indent="103680">
                        <a:lnSpc>
                          <a:spcPts val="4"/>
                        </a:lnSpc>
                      </a:pPr>
                      <a:r>
                        <a:rPr lang="ru-RU" sz="1000" dirty="0" smtClean="0"/>
                        <a:t>2019      </a:t>
                      </a:r>
                      <a:r>
                        <a:rPr lang="ru-RU" sz="1000" baseline="0" dirty="0" smtClean="0"/>
                        <a:t>  2020         2021</a:t>
                      </a:r>
                      <a:endParaRPr lang="ru-RU" dirty="0" smtClean="0"/>
                    </a:p>
                  </a:txBody>
                  <a:tcPr anchor="b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045">
                <a:tc>
                  <a:txBody>
                    <a:bodyPr/>
                    <a:lstStyle/>
                    <a:p>
                      <a:pPr marL="213840">
                        <a:lnSpc>
                          <a:spcPct val="100000"/>
                        </a:lnSpc>
                      </a:pPr>
                      <a:r>
                        <a:rPr lang="ru-RU" sz="12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Защита населения и территории от  чрезвычайных ситуаций природного и  техногенного характера, гражданская  оборона</a:t>
                      </a:r>
                      <a:endParaRPr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</a:t>
                      </a:r>
                      <a:r>
                        <a:rPr lang="ru-RU" sz="12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18,0            18,0</a:t>
                      </a:r>
                      <a:endParaRPr dirty="0"/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4395">
                <a:tc>
                  <a:txBody>
                    <a:bodyPr/>
                    <a:lstStyle/>
                    <a:p>
                      <a:pPr marL="213840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ИТОГО</a:t>
                      </a:r>
                      <a:r>
                        <a:rPr lang="ru-RU" sz="1200" b="1" strike="noStrike" spc="-58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200" b="1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расходы</a:t>
                      </a:r>
                      <a:endParaRPr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18,0          18,0       18,0</a:t>
                      </a:r>
                      <a:endParaRPr dirty="0"/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92" name="CustomShape 4"/>
          <p:cNvSpPr/>
          <p:nvPr/>
        </p:nvSpPr>
        <p:spPr>
          <a:xfrm>
            <a:off x="2995560" y="1740960"/>
            <a:ext cx="48106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Объем расходов местного  бюджета по разделу</a:t>
            </a:r>
            <a:r>
              <a:rPr lang="ru-RU" sz="14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«Национальная</a:t>
            </a:r>
            <a:endParaRPr/>
          </a:p>
          <a:p>
            <a:pPr marL="12600">
              <a:lnSpc>
                <a:spcPct val="100000"/>
              </a:lnSpc>
            </a:pP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безопасность и правоохранительная деятельность»</a:t>
            </a:r>
            <a:r>
              <a:rPr lang="ru-RU" sz="1400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составил:</a:t>
            </a:r>
            <a:endParaRPr/>
          </a:p>
        </p:txBody>
      </p:sp>
      <p:pic>
        <p:nvPicPr>
          <p:cNvPr id="4098" name="Picture 2" descr="C:\Documents and Settings\User\Рабочий стол\Новая папка333333\DSCN0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357430"/>
            <a:ext cx="471490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123480" y="228600"/>
            <a:ext cx="8821800" cy="1040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2"/>
          <p:cNvSpPr/>
          <p:nvPr/>
        </p:nvSpPr>
        <p:spPr>
          <a:xfrm>
            <a:off x="540360" y="315360"/>
            <a:ext cx="8061480" cy="122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7760" rIns="0" bIns="0"/>
          <a:lstStyle/>
          <a:p>
            <a:pPr marL="852120">
              <a:lnSpc>
                <a:spcPct val="100000"/>
              </a:lnSpc>
            </a:pPr>
            <a:r>
              <a:rPr lang="ru-RU" sz="24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Расходы </a:t>
            </a:r>
            <a:r>
              <a:rPr lang="ru-RU" sz="2400" strike="noStrike" spc="-38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проекта </a:t>
            </a:r>
            <a:r>
              <a:rPr lang="ru-RU" sz="2400" strike="noStrike" spc="-2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 </a:t>
            </a:r>
            <a:r>
              <a:rPr lang="ru-RU" sz="2400" strike="noStrike" spc="-1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24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культуру,</a:t>
            </a:r>
            <a:r>
              <a:rPr lang="ru-RU" sz="2400" strike="noStrike" spc="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2400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кинематографию</a:t>
            </a:r>
            <a:endParaRPr/>
          </a:p>
        </p:txBody>
      </p:sp>
      <p:sp>
        <p:nvSpPr>
          <p:cNvPr id="396" name="CustomShape 3"/>
          <p:cNvSpPr/>
          <p:nvPr/>
        </p:nvSpPr>
        <p:spPr>
          <a:xfrm>
            <a:off x="231840" y="1409040"/>
            <a:ext cx="8678160" cy="23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счет средств бюджета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Сальского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района учреждения </a:t>
            </a:r>
            <a:r>
              <a:rPr lang="ru-RU" sz="16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культуры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оказывают населению сельского поселения муниципальные</a:t>
            </a:r>
            <a:r>
              <a:rPr lang="ru-RU" sz="1600" strike="noStrike" spc="3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услуги</a:t>
            </a:r>
            <a:endParaRPr dirty="0"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</a:t>
            </a:r>
            <a:r>
              <a:rPr lang="ru-RU" sz="1600" strike="noStrike" spc="-6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организации</a:t>
            </a:r>
            <a:r>
              <a:rPr lang="ru-RU" sz="1600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досуга</a:t>
            </a:r>
            <a:r>
              <a:rPr lang="ru-RU" sz="1600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приобщения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жителей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муниципального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образования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16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творчеству,  культурному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развитию и самообразованию, любительскому искусству и ремеслам</a:t>
            </a:r>
            <a:r>
              <a:rPr lang="ru-RU" sz="1600" strike="noStrike" spc="-26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по организации библиотечного</a:t>
            </a:r>
            <a:r>
              <a:rPr lang="ru-RU" sz="1600" strike="noStrike" spc="-13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обслуживания.</a:t>
            </a:r>
            <a:endParaRPr dirty="0"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Выполнение функций осуществляется бюджетными учреждениями</a:t>
            </a:r>
            <a:r>
              <a:rPr lang="ru-RU" sz="1600" strike="noStrike" spc="-8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:  МБУК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«СДК Ивановского сельского поселения» </a:t>
            </a:r>
            <a:endParaRPr dirty="0"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Общий объем 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расходов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разделу 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«Культура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кинематография»</a:t>
            </a:r>
            <a:r>
              <a:rPr lang="ru-RU" sz="1600" strike="noStrike" spc="14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составляет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</a:t>
            </a:r>
            <a:endParaRPr dirty="0"/>
          </a:p>
        </p:txBody>
      </p:sp>
      <p:graphicFrame>
        <p:nvGraphicFramePr>
          <p:cNvPr id="397" name="Table 4"/>
          <p:cNvGraphicFramePr/>
          <p:nvPr>
            <p:extLst>
              <p:ext uri="{D42A27DB-BD31-4B8C-83A1-F6EECF244321}">
                <p14:modId xmlns:p14="http://schemas.microsoft.com/office/powerpoint/2010/main" val="2363021587"/>
              </p:ext>
            </p:extLst>
          </p:nvPr>
        </p:nvGraphicFramePr>
        <p:xfrm>
          <a:off x="2786050" y="3571876"/>
          <a:ext cx="4643470" cy="1055945"/>
        </p:xfrm>
        <a:graphic>
          <a:graphicData uri="http://schemas.openxmlformats.org/drawingml/2006/table">
            <a:tbl>
              <a:tblPr/>
              <a:tblGrid>
                <a:gridCol w="4643470"/>
              </a:tblGrid>
              <a:tr h="285752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      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2022</a:t>
                      </a:r>
                      <a:r>
                        <a:rPr lang="ru-RU" sz="1400" b="1" i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b="1" i="1" strike="noStrike" spc="-12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 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2023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2024год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1145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       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2056,6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т.</a:t>
                      </a:r>
                      <a:r>
                        <a:rPr lang="ru-RU" sz="1400" i="1" strike="noStrike" spc="-8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руб. 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1858,4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т.руб. 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1780,1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т.руб.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Documents and Settings\User\Рабочий стол\Новая папка333333\IMG_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786322"/>
            <a:ext cx="4500594" cy="1857388"/>
          </a:xfrm>
          <a:prstGeom prst="rect">
            <a:avLst/>
          </a:prstGeom>
          <a:noFill/>
        </p:spPr>
      </p:pic>
      <p:pic>
        <p:nvPicPr>
          <p:cNvPr id="9" name="Picture 2" descr="C:\Documents and Settings\User\Рабочий стол\Новая папка333333\IMG_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857760"/>
            <a:ext cx="450059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191880" y="260640"/>
            <a:ext cx="863424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3"/>
          <p:cNvSpPr/>
          <p:nvPr/>
        </p:nvSpPr>
        <p:spPr>
          <a:xfrm>
            <a:off x="540360" y="315360"/>
            <a:ext cx="8061480" cy="12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6200" rIns="0" bIns="0"/>
          <a:lstStyle/>
          <a:p>
            <a:pPr marL="1099080">
              <a:lnSpc>
                <a:spcPct val="100000"/>
              </a:lnSpc>
            </a:pPr>
            <a:r>
              <a:rPr lang="ru-RU" sz="3600" strike="noStrike" spc="-2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Расходы </a:t>
            </a:r>
            <a:r>
              <a:rPr lang="ru-RU" sz="3600" strike="noStrike" spc="-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общ     е   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          о   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           у      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       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          р         с        т       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          е      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       </a:t>
            </a:r>
            <a:r>
              <a:rPr lang="ru-RU" sz="3600" strike="noStrike" spc="-800" baseline="2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ы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                          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          </a:t>
            </a:r>
            <a:r>
              <a:rPr lang="ru-RU" sz="3600" strike="noStrike" spc="-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опросы</a:t>
            </a:r>
            <a:endParaRPr dirty="0"/>
          </a:p>
        </p:txBody>
      </p:sp>
      <p:sp>
        <p:nvSpPr>
          <p:cNvPr id="403" name="CustomShape 4"/>
          <p:cNvSpPr/>
          <p:nvPr/>
        </p:nvSpPr>
        <p:spPr>
          <a:xfrm>
            <a:off x="3354120" y="1519920"/>
            <a:ext cx="48898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 оплату расходов по </a:t>
            </a:r>
            <a:r>
              <a:rPr lang="ru-RU" sz="1400" b="1" i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всем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общегосударственным</a:t>
            </a:r>
            <a:r>
              <a:rPr lang="ru-RU" sz="1400" b="1" i="1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вопросам</a:t>
            </a:r>
            <a:endParaRPr/>
          </a:p>
          <a:p>
            <a:pPr marL="3240" algn="ctr">
              <a:lnSpc>
                <a:spcPct val="100000"/>
              </a:lnSpc>
            </a:pPr>
            <a:r>
              <a:rPr lang="ru-RU" sz="1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</a:t>
            </a:r>
            <a:r>
              <a:rPr lang="ru-RU" sz="1400" b="1" i="1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/>
          </a:p>
        </p:txBody>
      </p:sp>
      <p:graphicFrame>
        <p:nvGraphicFramePr>
          <p:cNvPr id="404" name="Table 5"/>
          <p:cNvGraphicFramePr/>
          <p:nvPr>
            <p:extLst>
              <p:ext uri="{D42A27DB-BD31-4B8C-83A1-F6EECF244321}">
                <p14:modId xmlns:p14="http://schemas.microsoft.com/office/powerpoint/2010/main" val="2916277600"/>
              </p:ext>
            </p:extLst>
          </p:nvPr>
        </p:nvGraphicFramePr>
        <p:xfrm>
          <a:off x="928800" y="2643120"/>
          <a:ext cx="7546680" cy="3919680"/>
        </p:xfrm>
        <a:graphic>
          <a:graphicData uri="http://schemas.openxmlformats.org/drawingml/2006/table">
            <a:tbl>
              <a:tblPr/>
              <a:tblGrid>
                <a:gridCol w="4843440"/>
                <a:gridCol w="2703240"/>
              </a:tblGrid>
              <a:tr h="560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2022</a:t>
                      </a:r>
                      <a:r>
                        <a:rPr lang="ru-RU" sz="1400" strike="noStrike" spc="-11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2023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2024год</a:t>
                      </a:r>
                      <a:endParaRPr dirty="0"/>
                    </a:p>
                    <a:p>
                      <a:pPr marL="1389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945000">
                <a:tc>
                  <a:txBody>
                    <a:bodyPr/>
                    <a:lstStyle/>
                    <a:p>
                      <a:pPr marL="226080" algn="ctr">
                        <a:lnSpc>
                          <a:spcPct val="100000"/>
                        </a:lnSpc>
                      </a:pP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Функционирование </a:t>
                      </a: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высшего 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должностного </a:t>
                      </a: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лица</a:t>
                      </a:r>
                      <a:r>
                        <a:rPr lang="ru-RU" sz="1400" strike="noStrike" spc="-55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муниципального  </a:t>
                      </a: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образования </a:t>
                      </a:r>
                      <a:r>
                        <a:rPr lang="ru-RU" sz="1400" strike="noStrike" spc="-18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(Главы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сельского  поселения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886,0    886,0   886,0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731160">
                <a:tc>
                  <a:txBody>
                    <a:bodyPr/>
                    <a:lstStyle/>
                    <a:p>
                      <a:pPr marL="223560" algn="ctr">
                        <a:lnSpc>
                          <a:spcPct val="100000"/>
                        </a:lnSpc>
                      </a:pP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Функционирование</a:t>
                      </a:r>
                      <a:r>
                        <a:rPr lang="ru-RU" sz="1400" strike="noStrike" spc="-63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5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Администрации  </a:t>
                      </a:r>
                      <a:r>
                        <a:rPr lang="ru-RU" sz="1400" strike="noStrike" spc="-15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Ивановского</a:t>
                      </a:r>
                      <a:r>
                        <a:rPr lang="ru-RU" sz="1400" strike="noStrike" spc="-4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сельского  поселения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2995,0  2995,0  2995,0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731160">
                <a:tc>
                  <a:txBody>
                    <a:bodyPr/>
                    <a:lstStyle/>
                    <a:p>
                      <a:pPr marL="223560" algn="ctr"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Обеспечение проведения выборов и референдумов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0,0    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0,0        0,0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432360">
                <a:tc>
                  <a:txBody>
                    <a:bodyPr/>
                    <a:lstStyle/>
                    <a:p>
                      <a:pPr marL="898560">
                        <a:lnSpc>
                          <a:spcPct val="100000"/>
                        </a:lnSpc>
                      </a:pPr>
                      <a:r>
                        <a:rPr lang="ru-RU" sz="140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Резервные</a:t>
                      </a:r>
                      <a:r>
                        <a:rPr lang="ru-RU" sz="1400" strike="noStrike" spc="-8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5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фонды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Aharoni" pitchFamily="2" charset="-79"/>
                        </a:rPr>
                        <a:t>50,0       0,0     </a:t>
                      </a:r>
                      <a:r>
                        <a:rPr lang="ru-RU" sz="12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Aharoni" pitchFamily="2" charset="-79"/>
                        </a:rPr>
                        <a:t> 0,0</a:t>
                      </a:r>
                      <a:endParaRPr sz="120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519120">
                <a:tc>
                  <a:txBody>
                    <a:bodyPr/>
                    <a:lstStyle/>
                    <a:p>
                      <a:pPr marL="1266120" indent="-813960">
                        <a:lnSpc>
                          <a:spcPct val="100000"/>
                        </a:lnSpc>
                      </a:pPr>
                      <a:r>
                        <a:rPr lang="ru-RU" sz="140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Другие </a:t>
                      </a:r>
                      <a:r>
                        <a:rPr lang="ru-RU" sz="140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общегосударственные  </a:t>
                      </a: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вопросы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Aharoni" pitchFamily="2" charset="-79"/>
                        </a:rPr>
                        <a:t>86,0        198,2     372,0</a:t>
                      </a:r>
                      <a:endParaRPr sz="120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sp>
        <p:nvSpPr>
          <p:cNvPr id="405" name="CustomShape 6"/>
          <p:cNvSpPr/>
          <p:nvPr/>
        </p:nvSpPr>
        <p:spPr>
          <a:xfrm>
            <a:off x="468360" y="1125720"/>
            <a:ext cx="2445840" cy="1364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sz="3200" dirty="0" smtClean="0"/>
              <a:t>Социальная  политика</a:t>
            </a:r>
            <a:endParaRPr lang="ru-RU" sz="3200" dirty="0"/>
          </a:p>
        </p:txBody>
      </p:sp>
      <p:sp>
        <p:nvSpPr>
          <p:cNvPr id="407" name="CustomShape 2"/>
          <p:cNvSpPr/>
          <p:nvPr/>
        </p:nvSpPr>
        <p:spPr>
          <a:xfrm>
            <a:off x="540360" y="315360"/>
            <a:ext cx="8061480" cy="123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5760" rIns="0" bIns="0"/>
          <a:lstStyle/>
          <a:p>
            <a:pPr marL="500400">
              <a:lnSpc>
                <a:spcPct val="100000"/>
              </a:lnSpc>
            </a:pPr>
            <a:endParaRPr/>
          </a:p>
        </p:txBody>
      </p:sp>
      <p:graphicFrame>
        <p:nvGraphicFramePr>
          <p:cNvPr id="409" name="Table 4"/>
          <p:cNvGraphicFramePr/>
          <p:nvPr>
            <p:extLst>
              <p:ext uri="{D42A27DB-BD31-4B8C-83A1-F6EECF244321}">
                <p14:modId xmlns:p14="http://schemas.microsoft.com/office/powerpoint/2010/main" val="2318185731"/>
              </p:ext>
            </p:extLst>
          </p:nvPr>
        </p:nvGraphicFramePr>
        <p:xfrm>
          <a:off x="453240" y="2190600"/>
          <a:ext cx="7547400" cy="1516680"/>
        </p:xfrm>
        <a:graphic>
          <a:graphicData uri="http://schemas.openxmlformats.org/drawingml/2006/table">
            <a:tbl>
              <a:tblPr/>
              <a:tblGrid>
                <a:gridCol w="4354200"/>
                <a:gridCol w="3193200"/>
              </a:tblGrid>
              <a:tr h="785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2022           2023       2024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35244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Пенсионное обеспечение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145,4          145,4     145,4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2"/>
          <p:cNvSpPr/>
          <p:nvPr/>
        </p:nvSpPr>
        <p:spPr>
          <a:xfrm>
            <a:off x="540360" y="315360"/>
            <a:ext cx="8061480" cy="123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5760" rIns="0" bIns="0"/>
          <a:lstStyle/>
          <a:p>
            <a:pPr marL="806400">
              <a:lnSpc>
                <a:spcPct val="100000"/>
              </a:lnSpc>
            </a:pPr>
            <a:r>
              <a:rPr lang="ru-RU" sz="24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Расходы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жилищно-коммунальное</a:t>
            </a:r>
            <a:r>
              <a:rPr lang="ru-RU" sz="2400" strike="noStrike" spc="-29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хозяйство</a:t>
            </a:r>
            <a:endParaRPr/>
          </a:p>
        </p:txBody>
      </p:sp>
      <p:sp>
        <p:nvSpPr>
          <p:cNvPr id="413" name="CustomShape 3"/>
          <p:cNvSpPr/>
          <p:nvPr/>
        </p:nvSpPr>
        <p:spPr>
          <a:xfrm>
            <a:off x="3364200" y="1598040"/>
            <a:ext cx="424656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3240"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проведение мероприятий в области жилищно-  коммунального хозяйства предусмотрены средства</a:t>
            </a:r>
            <a:r>
              <a:rPr lang="ru-RU" sz="1400" b="1" i="1" strike="noStrike" spc="-14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 следующих</a:t>
            </a:r>
            <a:r>
              <a:rPr lang="ru-RU" sz="1400" b="1" i="1" strike="noStrike" spc="-4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объемах:</a:t>
            </a:r>
            <a:endParaRPr/>
          </a:p>
        </p:txBody>
      </p:sp>
      <p:graphicFrame>
        <p:nvGraphicFramePr>
          <p:cNvPr id="414" name="Table 4"/>
          <p:cNvGraphicFramePr/>
          <p:nvPr>
            <p:extLst>
              <p:ext uri="{D42A27DB-BD31-4B8C-83A1-F6EECF244321}">
                <p14:modId xmlns:p14="http://schemas.microsoft.com/office/powerpoint/2010/main" val="2653278411"/>
              </p:ext>
            </p:extLst>
          </p:nvPr>
        </p:nvGraphicFramePr>
        <p:xfrm>
          <a:off x="453960" y="2335320"/>
          <a:ext cx="8046720" cy="1152360"/>
        </p:xfrm>
        <a:graphic>
          <a:graphicData uri="http://schemas.openxmlformats.org/drawingml/2006/table">
            <a:tbl>
              <a:tblPr/>
              <a:tblGrid>
                <a:gridCol w="4642200"/>
                <a:gridCol w="340452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2022</a:t>
                      </a:r>
                      <a:r>
                        <a:rPr lang="ru-RU" sz="1400" strike="noStrike" spc="-12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2023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2024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  <a:endParaRPr dirty="0"/>
                    </a:p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432360">
                <a:tc>
                  <a:txBody>
                    <a:bodyPr/>
                    <a:lstStyle/>
                    <a:p>
                      <a:pPr marL="127080" algn="ctr"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Благоустройство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600,0               </a:t>
                      </a: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300,0           300,0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Documents and Settings\User\Рабочий стол\Новая папка333333\IMG_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4357718" cy="3000396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Новая папка333333\SDC14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86190"/>
            <a:ext cx="342902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411480" y="516600"/>
            <a:ext cx="8451360" cy="111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2"/>
          <p:cNvSpPr/>
          <p:nvPr/>
        </p:nvSpPr>
        <p:spPr>
          <a:xfrm>
            <a:off x="1718640" y="851760"/>
            <a:ext cx="58359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24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 </a:t>
            </a:r>
            <a:r>
              <a:rPr lang="ru-RU" sz="24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бюджета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национальную оборону</a:t>
            </a:r>
            <a:endParaRPr/>
          </a:p>
        </p:txBody>
      </p:sp>
      <p:sp>
        <p:nvSpPr>
          <p:cNvPr id="418" name="CustomShape 3"/>
          <p:cNvSpPr/>
          <p:nvPr/>
        </p:nvSpPr>
        <p:spPr>
          <a:xfrm>
            <a:off x="450720" y="1669320"/>
            <a:ext cx="80910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осуществление первичного воинского учета на территориях,  </a:t>
            </a:r>
            <a:r>
              <a:rPr lang="ru-RU" sz="1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где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отсутствуют военные  комиссариаты в рамках </a:t>
            </a:r>
            <a:r>
              <a:rPr lang="ru-RU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непрограммных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расходов органов местного самоуправления</a:t>
            </a:r>
            <a:r>
              <a:rPr lang="ru-RU" sz="1400" b="1" strike="noStrike" spc="-1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strike="noStrike" spc="-14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r>
              <a:rPr lang="ru-RU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</a:t>
            </a:r>
            <a:r>
              <a:rPr lang="ru-RU" sz="1400" b="1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/>
          </a:p>
        </p:txBody>
      </p:sp>
      <p:graphicFrame>
        <p:nvGraphicFramePr>
          <p:cNvPr id="419" name="Table 4"/>
          <p:cNvGraphicFramePr/>
          <p:nvPr>
            <p:extLst>
              <p:ext uri="{D42A27DB-BD31-4B8C-83A1-F6EECF244321}">
                <p14:modId xmlns:p14="http://schemas.microsoft.com/office/powerpoint/2010/main" val="2817158395"/>
              </p:ext>
            </p:extLst>
          </p:nvPr>
        </p:nvGraphicFramePr>
        <p:xfrm>
          <a:off x="893880" y="2550960"/>
          <a:ext cx="6035400" cy="1079640"/>
        </p:xfrm>
        <a:graphic>
          <a:graphicData uri="http://schemas.openxmlformats.org/drawingml/2006/table">
            <a:tbl>
              <a:tblPr/>
              <a:tblGrid>
                <a:gridCol w="6035400"/>
              </a:tblGrid>
              <a:tr h="647640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</a:t>
                      </a: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2022</a:t>
                      </a:r>
                      <a:r>
                        <a:rPr lang="ru-RU" sz="14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</a:t>
                      </a: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2023         2024годы</a:t>
                      </a:r>
                      <a:endParaRPr dirty="0"/>
                    </a:p>
                    <a:p>
                      <a:pPr marL="1389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97,1         100,7       </a:t>
                      </a: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420" name="Рисунок 419"/>
          <p:cNvPicPr/>
          <p:nvPr/>
        </p:nvPicPr>
        <p:blipFill>
          <a:blip r:embed="rId3" cstate="print"/>
          <a:stretch/>
        </p:blipFill>
        <p:spPr>
          <a:xfrm>
            <a:off x="6365160" y="2160000"/>
            <a:ext cx="2412000" cy="4696560"/>
          </a:xfrm>
          <a:prstGeom prst="rect">
            <a:avLst/>
          </a:prstGeom>
          <a:ln>
            <a:noFill/>
          </a:ln>
        </p:spPr>
      </p:pic>
      <p:pic>
        <p:nvPicPr>
          <p:cNvPr id="6146" name="Picture 2" descr="C:\Documents and Settings\User\Рабочий стол\Новая папка333333\DSCN1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14752"/>
            <a:ext cx="507209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2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514440" y="10533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4"/>
          <p:cNvSpPr/>
          <p:nvPr/>
        </p:nvSpPr>
        <p:spPr>
          <a:xfrm>
            <a:off x="536040" y="1311840"/>
            <a:ext cx="8072640" cy="19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55680" indent="-340920" algn="just">
              <a:lnSpc>
                <a:spcPct val="100000"/>
              </a:lnSpc>
            </a:pPr>
            <a:r>
              <a:rPr lang="ru-RU" sz="2250" strike="noStrike" spc="-239" dirty="0">
                <a:solidFill>
                  <a:srgbClr val="EFA12D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</a:t>
            </a:r>
            <a:r>
              <a:rPr lang="ru-RU" sz="2250" strike="noStrike" spc="-239" dirty="0">
                <a:solidFill>
                  <a:srgbClr val="EFA12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1" strike="noStrike" spc="-33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 </a:t>
            </a:r>
            <a:r>
              <a:rPr lang="ru-RU" sz="3200" b="1" strike="noStrike" spc="-44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для </a:t>
            </a:r>
            <a:r>
              <a:rPr lang="ru-RU" sz="3200" b="1" strike="noStrike" spc="-208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граждан </a:t>
            </a:r>
            <a:r>
              <a:rPr lang="ru-RU" sz="3200" strike="noStrike" spc="1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 </a:t>
            </a:r>
            <a:r>
              <a:rPr lang="ru-RU" sz="3200" strike="noStrike" spc="-6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это </a:t>
            </a:r>
            <a:r>
              <a:rPr lang="ru-RU" sz="3200" strike="noStrike" spc="-2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аналитический  материал, </a:t>
            </a:r>
            <a:r>
              <a:rPr lang="ru-RU" sz="3200" strike="noStrike" spc="-24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доступный </a:t>
            </a:r>
            <a:r>
              <a:rPr lang="ru-RU" sz="3200" strike="noStrike" spc="-1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для </a:t>
            </a:r>
            <a:r>
              <a:rPr lang="ru-RU" sz="3200" strike="noStrike" spc="-4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широкого </a:t>
            </a:r>
            <a:r>
              <a:rPr lang="ru-RU" sz="3200" strike="noStrike" spc="-4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круга  </a:t>
            </a:r>
            <a:r>
              <a:rPr lang="ru-RU" sz="3200" strike="noStrike" spc="-29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неподготовленных  </a:t>
            </a:r>
            <a:r>
              <a:rPr lang="ru-RU" sz="3200" strike="noStrike" spc="-18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пользователей: </a:t>
            </a:r>
            <a:r>
              <a:rPr lang="ru-RU" sz="3200" strike="noStrike" spc="-1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200" strike="noStrike" spc="-2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основы</a:t>
            </a:r>
            <a:endParaRPr/>
          </a:p>
        </p:txBody>
      </p:sp>
      <p:sp>
        <p:nvSpPr>
          <p:cNvPr id="199" name="CustomShape 5"/>
          <p:cNvSpPr/>
          <p:nvPr/>
        </p:nvSpPr>
        <p:spPr>
          <a:xfrm>
            <a:off x="878760" y="2775240"/>
            <a:ext cx="5702760" cy="19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200" strike="noStrike" spc="-3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	</a:t>
            </a:r>
            <a:r>
              <a:rPr lang="ru-RU" sz="3200" strike="noStrike" spc="-43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3200" strike="noStrike" spc="-35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бюджетного  мун</a:t>
            </a:r>
            <a:r>
              <a:rPr lang="ru-RU" sz="3200" strike="noStrike" spc="-38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иципальные программы, и широкий спектр другой информации. </a:t>
            </a:r>
            <a:endParaRPr/>
          </a:p>
        </p:txBody>
      </p:sp>
      <p:sp>
        <p:nvSpPr>
          <p:cNvPr id="200" name="CustomShape 6"/>
          <p:cNvSpPr/>
          <p:nvPr/>
        </p:nvSpPr>
        <p:spPr>
          <a:xfrm>
            <a:off x="6686640" y="2775240"/>
            <a:ext cx="1921320" cy="243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39680" algn="r">
              <a:lnSpc>
                <a:spcPct val="100000"/>
              </a:lnSpc>
            </a:pPr>
            <a:r>
              <a:rPr lang="ru-RU" sz="3200" strike="noStrike" spc="-15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проце</a:t>
            </a:r>
            <a:r>
              <a:rPr lang="ru-RU" sz="3200" strike="noStrike" spc="-24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</a:t>
            </a:r>
            <a:r>
              <a:rPr lang="ru-RU" sz="3200" strike="noStrike" spc="-1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</a:t>
            </a:r>
            <a:r>
              <a:rPr lang="ru-RU" sz="3200" strike="noStrike" spc="-38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</a:t>
            </a:r>
            <a:r>
              <a:rPr lang="ru-RU" sz="3200" strike="noStrike" spc="1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,  </a:t>
            </a:r>
            <a:endParaRPr/>
          </a:p>
        </p:txBody>
      </p:sp>
      <p:sp>
        <p:nvSpPr>
          <p:cNvPr id="201" name="CustomShape 7"/>
          <p:cNvSpPr/>
          <p:nvPr/>
        </p:nvSpPr>
        <p:spPr>
          <a:xfrm>
            <a:off x="5305320" y="4238640"/>
            <a:ext cx="3300480" cy="97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202" name="CustomShape 8"/>
          <p:cNvSpPr/>
          <p:nvPr/>
        </p:nvSpPr>
        <p:spPr>
          <a:xfrm>
            <a:off x="878760" y="4238640"/>
            <a:ext cx="3995640" cy="14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3"/>
          <p:cNvSpPr/>
          <p:nvPr/>
        </p:nvSpPr>
        <p:spPr>
          <a:xfrm>
            <a:off x="514440" y="10533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4"/>
          <p:cNvSpPr/>
          <p:nvPr/>
        </p:nvSpPr>
        <p:spPr>
          <a:xfrm>
            <a:off x="8808120" y="6516360"/>
            <a:ext cx="9936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200" strike="noStrike" spc="-1">
                <a:solidFill>
                  <a:srgbClr val="D28E2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</a:t>
            </a:r>
            <a:endParaRPr/>
          </a:p>
        </p:txBody>
      </p:sp>
      <p:sp>
        <p:nvSpPr>
          <p:cNvPr id="207" name="CustomShape 5"/>
          <p:cNvSpPr/>
          <p:nvPr/>
        </p:nvSpPr>
        <p:spPr>
          <a:xfrm>
            <a:off x="3073320" y="4065480"/>
            <a:ext cx="3776040" cy="20476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1889125" y="0"/>
                </a:moveTo>
                <a:lnTo>
                  <a:pt x="1827986" y="526"/>
                </a:lnTo>
                <a:lnTo>
                  <a:pt x="1767333" y="2095"/>
                </a:lnTo>
                <a:lnTo>
                  <a:pt x="1707194" y="4690"/>
                </a:lnTo>
                <a:lnTo>
                  <a:pt x="1647598" y="8295"/>
                </a:lnTo>
                <a:lnTo>
                  <a:pt x="1588576" y="12896"/>
                </a:lnTo>
                <a:lnTo>
                  <a:pt x="1530155" y="18474"/>
                </a:lnTo>
                <a:lnTo>
                  <a:pt x="1472366" y="25016"/>
                </a:lnTo>
                <a:lnTo>
                  <a:pt x="1415238" y="32505"/>
                </a:lnTo>
                <a:lnTo>
                  <a:pt x="1358800" y="40924"/>
                </a:lnTo>
                <a:lnTo>
                  <a:pt x="1303081" y="50259"/>
                </a:lnTo>
                <a:lnTo>
                  <a:pt x="1248111" y="60493"/>
                </a:lnTo>
                <a:lnTo>
                  <a:pt x="1193920" y="71610"/>
                </a:lnTo>
                <a:lnTo>
                  <a:pt x="1140536" y="83594"/>
                </a:lnTo>
                <a:lnTo>
                  <a:pt x="1087988" y="96430"/>
                </a:lnTo>
                <a:lnTo>
                  <a:pt x="1036307" y="110101"/>
                </a:lnTo>
                <a:lnTo>
                  <a:pt x="985521" y="124593"/>
                </a:lnTo>
                <a:lnTo>
                  <a:pt x="935660" y="139888"/>
                </a:lnTo>
                <a:lnTo>
                  <a:pt x="886753" y="155970"/>
                </a:lnTo>
                <a:lnTo>
                  <a:pt x="838830" y="172825"/>
                </a:lnTo>
                <a:lnTo>
                  <a:pt x="791919" y="190436"/>
                </a:lnTo>
                <a:lnTo>
                  <a:pt x="746050" y="208787"/>
                </a:lnTo>
                <a:lnTo>
                  <a:pt x="701253" y="227863"/>
                </a:lnTo>
                <a:lnTo>
                  <a:pt x="657556" y="247646"/>
                </a:lnTo>
                <a:lnTo>
                  <a:pt x="614990" y="268123"/>
                </a:lnTo>
                <a:lnTo>
                  <a:pt x="573582" y="289275"/>
                </a:lnTo>
                <a:lnTo>
                  <a:pt x="533364" y="311089"/>
                </a:lnTo>
                <a:lnTo>
                  <a:pt x="494363" y="333547"/>
                </a:lnTo>
                <a:lnTo>
                  <a:pt x="456610" y="356634"/>
                </a:lnTo>
                <a:lnTo>
                  <a:pt x="420133" y="380334"/>
                </a:lnTo>
                <a:lnTo>
                  <a:pt x="384963" y="404631"/>
                </a:lnTo>
                <a:lnTo>
                  <a:pt x="351128" y="429510"/>
                </a:lnTo>
                <a:lnTo>
                  <a:pt x="318657" y="454953"/>
                </a:lnTo>
                <a:lnTo>
                  <a:pt x="287580" y="480946"/>
                </a:lnTo>
                <a:lnTo>
                  <a:pt x="257927" y="507473"/>
                </a:lnTo>
                <a:lnTo>
                  <a:pt x="229726" y="534517"/>
                </a:lnTo>
                <a:lnTo>
                  <a:pt x="203008" y="562062"/>
                </a:lnTo>
                <a:lnTo>
                  <a:pt x="154133" y="618595"/>
                </a:lnTo>
                <a:lnTo>
                  <a:pt x="111538" y="676944"/>
                </a:lnTo>
                <a:lnTo>
                  <a:pt x="75458" y="736981"/>
                </a:lnTo>
                <a:lnTo>
                  <a:pt x="46126" y="798580"/>
                </a:lnTo>
                <a:lnTo>
                  <a:pt x="23778" y="861613"/>
                </a:lnTo>
                <a:lnTo>
                  <a:pt x="8648" y="925953"/>
                </a:lnTo>
                <a:lnTo>
                  <a:pt x="970" y="991473"/>
                </a:lnTo>
                <a:lnTo>
                  <a:pt x="0" y="1024636"/>
                </a:lnTo>
                <a:lnTo>
                  <a:pt x="970" y="1057802"/>
                </a:lnTo>
                <a:lnTo>
                  <a:pt x="8648" y="1123329"/>
                </a:lnTo>
                <a:lnTo>
                  <a:pt x="23778" y="1187677"/>
                </a:lnTo>
                <a:lnTo>
                  <a:pt x="46126" y="1250717"/>
                </a:lnTo>
                <a:lnTo>
                  <a:pt x="75458" y="1312323"/>
                </a:lnTo>
                <a:lnTo>
                  <a:pt x="111538" y="1372368"/>
                </a:lnTo>
                <a:lnTo>
                  <a:pt x="154133" y="1430723"/>
                </a:lnTo>
                <a:lnTo>
                  <a:pt x="203008" y="1487263"/>
                </a:lnTo>
                <a:lnTo>
                  <a:pt x="229726" y="1514812"/>
                </a:lnTo>
                <a:lnTo>
                  <a:pt x="257927" y="1541859"/>
                </a:lnTo>
                <a:lnTo>
                  <a:pt x="287580" y="1568389"/>
                </a:lnTo>
                <a:lnTo>
                  <a:pt x="318657" y="1594385"/>
                </a:lnTo>
                <a:lnTo>
                  <a:pt x="351128" y="1619832"/>
                </a:lnTo>
                <a:lnTo>
                  <a:pt x="384963" y="1644714"/>
                </a:lnTo>
                <a:lnTo>
                  <a:pt x="420133" y="1669014"/>
                </a:lnTo>
                <a:lnTo>
                  <a:pt x="456610" y="1692717"/>
                </a:lnTo>
                <a:lnTo>
                  <a:pt x="494363" y="1715807"/>
                </a:lnTo>
                <a:lnTo>
                  <a:pt x="533364" y="1738268"/>
                </a:lnTo>
                <a:lnTo>
                  <a:pt x="573582" y="1760084"/>
                </a:lnTo>
                <a:lnTo>
                  <a:pt x="614990" y="1781240"/>
                </a:lnTo>
                <a:lnTo>
                  <a:pt x="657556" y="1801719"/>
                </a:lnTo>
                <a:lnTo>
                  <a:pt x="701253" y="1821505"/>
                </a:lnTo>
                <a:lnTo>
                  <a:pt x="746050" y="1840583"/>
                </a:lnTo>
                <a:lnTo>
                  <a:pt x="791919" y="1858936"/>
                </a:lnTo>
                <a:lnTo>
                  <a:pt x="838830" y="1876550"/>
                </a:lnTo>
                <a:lnTo>
                  <a:pt x="886753" y="1893407"/>
                </a:lnTo>
                <a:lnTo>
                  <a:pt x="935660" y="1909492"/>
                </a:lnTo>
                <a:lnTo>
                  <a:pt x="985521" y="1924789"/>
                </a:lnTo>
                <a:lnTo>
                  <a:pt x="1036307" y="1939282"/>
                </a:lnTo>
                <a:lnTo>
                  <a:pt x="1087988" y="1952955"/>
                </a:lnTo>
                <a:lnTo>
                  <a:pt x="1140536" y="1965793"/>
                </a:lnTo>
                <a:lnTo>
                  <a:pt x="1193920" y="1977779"/>
                </a:lnTo>
                <a:lnTo>
                  <a:pt x="1248111" y="1988897"/>
                </a:lnTo>
                <a:lnTo>
                  <a:pt x="1303081" y="1999132"/>
                </a:lnTo>
                <a:lnTo>
                  <a:pt x="1358800" y="2008468"/>
                </a:lnTo>
                <a:lnTo>
                  <a:pt x="1415238" y="2016889"/>
                </a:lnTo>
                <a:lnTo>
                  <a:pt x="1472366" y="2024378"/>
                </a:lnTo>
                <a:lnTo>
                  <a:pt x="1530155" y="2030921"/>
                </a:lnTo>
                <a:lnTo>
                  <a:pt x="1588576" y="2036501"/>
                </a:lnTo>
                <a:lnTo>
                  <a:pt x="1647598" y="2041101"/>
                </a:lnTo>
                <a:lnTo>
                  <a:pt x="1707194" y="2044708"/>
                </a:lnTo>
                <a:lnTo>
                  <a:pt x="1767333" y="2047303"/>
                </a:lnTo>
                <a:lnTo>
                  <a:pt x="1827986" y="2048872"/>
                </a:lnTo>
                <a:lnTo>
                  <a:pt x="1889125" y="2049399"/>
                </a:lnTo>
                <a:lnTo>
                  <a:pt x="1950263" y="2048872"/>
                </a:lnTo>
                <a:lnTo>
                  <a:pt x="2010916" y="2047303"/>
                </a:lnTo>
                <a:lnTo>
                  <a:pt x="2071055" y="2044708"/>
                </a:lnTo>
                <a:lnTo>
                  <a:pt x="2130651" y="2041101"/>
                </a:lnTo>
                <a:lnTo>
                  <a:pt x="2189673" y="2036501"/>
                </a:lnTo>
                <a:lnTo>
                  <a:pt x="2248094" y="2030921"/>
                </a:lnTo>
                <a:lnTo>
                  <a:pt x="2305883" y="2024378"/>
                </a:lnTo>
                <a:lnTo>
                  <a:pt x="2363011" y="2016889"/>
                </a:lnTo>
                <a:lnTo>
                  <a:pt x="2419449" y="2008468"/>
                </a:lnTo>
                <a:lnTo>
                  <a:pt x="2475168" y="1999132"/>
                </a:lnTo>
                <a:lnTo>
                  <a:pt x="2530138" y="1988897"/>
                </a:lnTo>
                <a:lnTo>
                  <a:pt x="2584329" y="1977779"/>
                </a:lnTo>
                <a:lnTo>
                  <a:pt x="2637713" y="1965793"/>
                </a:lnTo>
                <a:lnTo>
                  <a:pt x="2690261" y="1952955"/>
                </a:lnTo>
                <a:lnTo>
                  <a:pt x="2741942" y="1939282"/>
                </a:lnTo>
                <a:lnTo>
                  <a:pt x="2792728" y="1924789"/>
                </a:lnTo>
                <a:lnTo>
                  <a:pt x="2842589" y="1909492"/>
                </a:lnTo>
                <a:lnTo>
                  <a:pt x="2891496" y="1893407"/>
                </a:lnTo>
                <a:lnTo>
                  <a:pt x="2939419" y="1876550"/>
                </a:lnTo>
                <a:lnTo>
                  <a:pt x="2986330" y="1858936"/>
                </a:lnTo>
                <a:lnTo>
                  <a:pt x="3032199" y="1840583"/>
                </a:lnTo>
                <a:lnTo>
                  <a:pt x="3076996" y="1821505"/>
                </a:lnTo>
                <a:lnTo>
                  <a:pt x="3120693" y="1801719"/>
                </a:lnTo>
                <a:lnTo>
                  <a:pt x="3163259" y="1781240"/>
                </a:lnTo>
                <a:lnTo>
                  <a:pt x="3204667" y="1760084"/>
                </a:lnTo>
                <a:lnTo>
                  <a:pt x="3244885" y="1738268"/>
                </a:lnTo>
                <a:lnTo>
                  <a:pt x="3283886" y="1715807"/>
                </a:lnTo>
                <a:lnTo>
                  <a:pt x="3321639" y="1692717"/>
                </a:lnTo>
                <a:lnTo>
                  <a:pt x="3358116" y="1669014"/>
                </a:lnTo>
                <a:lnTo>
                  <a:pt x="3393286" y="1644714"/>
                </a:lnTo>
                <a:lnTo>
                  <a:pt x="3427121" y="1619832"/>
                </a:lnTo>
                <a:lnTo>
                  <a:pt x="3459592" y="1594385"/>
                </a:lnTo>
                <a:lnTo>
                  <a:pt x="3490669" y="1568389"/>
                </a:lnTo>
                <a:lnTo>
                  <a:pt x="3520322" y="1541859"/>
                </a:lnTo>
                <a:lnTo>
                  <a:pt x="3548523" y="1514812"/>
                </a:lnTo>
                <a:lnTo>
                  <a:pt x="3575241" y="1487263"/>
                </a:lnTo>
                <a:lnTo>
                  <a:pt x="3624116" y="1430723"/>
                </a:lnTo>
                <a:lnTo>
                  <a:pt x="3666711" y="1372368"/>
                </a:lnTo>
                <a:lnTo>
                  <a:pt x="3702791" y="1312323"/>
                </a:lnTo>
                <a:lnTo>
                  <a:pt x="3732123" y="1250717"/>
                </a:lnTo>
                <a:lnTo>
                  <a:pt x="3754471" y="1187677"/>
                </a:lnTo>
                <a:lnTo>
                  <a:pt x="3769601" y="1123329"/>
                </a:lnTo>
                <a:lnTo>
                  <a:pt x="3777279" y="1057802"/>
                </a:lnTo>
                <a:lnTo>
                  <a:pt x="3778250" y="1024636"/>
                </a:lnTo>
                <a:lnTo>
                  <a:pt x="3777279" y="991473"/>
                </a:lnTo>
                <a:lnTo>
                  <a:pt x="3769601" y="925953"/>
                </a:lnTo>
                <a:lnTo>
                  <a:pt x="3754471" y="861613"/>
                </a:lnTo>
                <a:lnTo>
                  <a:pt x="3732123" y="798580"/>
                </a:lnTo>
                <a:lnTo>
                  <a:pt x="3702791" y="736981"/>
                </a:lnTo>
                <a:lnTo>
                  <a:pt x="3666711" y="676944"/>
                </a:lnTo>
                <a:lnTo>
                  <a:pt x="3624116" y="618595"/>
                </a:lnTo>
                <a:lnTo>
                  <a:pt x="3575241" y="562062"/>
                </a:lnTo>
                <a:lnTo>
                  <a:pt x="3548523" y="534517"/>
                </a:lnTo>
                <a:lnTo>
                  <a:pt x="3520322" y="507473"/>
                </a:lnTo>
                <a:lnTo>
                  <a:pt x="3490669" y="480946"/>
                </a:lnTo>
                <a:lnTo>
                  <a:pt x="3459592" y="454953"/>
                </a:lnTo>
                <a:lnTo>
                  <a:pt x="3427121" y="429510"/>
                </a:lnTo>
                <a:lnTo>
                  <a:pt x="3393286" y="404631"/>
                </a:lnTo>
                <a:lnTo>
                  <a:pt x="3358116" y="380334"/>
                </a:lnTo>
                <a:lnTo>
                  <a:pt x="3321639" y="356634"/>
                </a:lnTo>
                <a:lnTo>
                  <a:pt x="3283886" y="333547"/>
                </a:lnTo>
                <a:lnTo>
                  <a:pt x="3244885" y="311089"/>
                </a:lnTo>
                <a:lnTo>
                  <a:pt x="3204667" y="289275"/>
                </a:lnTo>
                <a:lnTo>
                  <a:pt x="3163259" y="268123"/>
                </a:lnTo>
                <a:lnTo>
                  <a:pt x="3120693" y="247646"/>
                </a:lnTo>
                <a:lnTo>
                  <a:pt x="3076996" y="227863"/>
                </a:lnTo>
                <a:lnTo>
                  <a:pt x="3032199" y="208787"/>
                </a:lnTo>
                <a:lnTo>
                  <a:pt x="2986330" y="190436"/>
                </a:lnTo>
                <a:lnTo>
                  <a:pt x="2939419" y="172825"/>
                </a:lnTo>
                <a:lnTo>
                  <a:pt x="2891496" y="155970"/>
                </a:lnTo>
                <a:lnTo>
                  <a:pt x="2842589" y="139888"/>
                </a:lnTo>
                <a:lnTo>
                  <a:pt x="2792728" y="124593"/>
                </a:lnTo>
                <a:lnTo>
                  <a:pt x="2741942" y="110101"/>
                </a:lnTo>
                <a:lnTo>
                  <a:pt x="2690261" y="96430"/>
                </a:lnTo>
                <a:lnTo>
                  <a:pt x="2637713" y="83594"/>
                </a:lnTo>
                <a:lnTo>
                  <a:pt x="2584329" y="71610"/>
                </a:lnTo>
                <a:lnTo>
                  <a:pt x="2530138" y="60493"/>
                </a:lnTo>
                <a:lnTo>
                  <a:pt x="2475168" y="50259"/>
                </a:lnTo>
                <a:lnTo>
                  <a:pt x="2419449" y="40924"/>
                </a:lnTo>
                <a:lnTo>
                  <a:pt x="2363011" y="32505"/>
                </a:lnTo>
                <a:lnTo>
                  <a:pt x="2305883" y="25016"/>
                </a:lnTo>
                <a:lnTo>
                  <a:pt x="2248094" y="18474"/>
                </a:lnTo>
                <a:lnTo>
                  <a:pt x="2189673" y="12896"/>
                </a:lnTo>
                <a:lnTo>
                  <a:pt x="2130651" y="8295"/>
                </a:lnTo>
                <a:lnTo>
                  <a:pt x="2071055" y="4690"/>
                </a:lnTo>
                <a:lnTo>
                  <a:pt x="2010916" y="2095"/>
                </a:lnTo>
                <a:lnTo>
                  <a:pt x="1950263" y="526"/>
                </a:lnTo>
                <a:lnTo>
                  <a:pt x="1889125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6"/>
          <p:cNvSpPr/>
          <p:nvPr/>
        </p:nvSpPr>
        <p:spPr>
          <a:xfrm>
            <a:off x="3073320" y="4065480"/>
            <a:ext cx="3776040" cy="20476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0" y="1024636"/>
                </a:moveTo>
                <a:lnTo>
                  <a:pt x="3863" y="958573"/>
                </a:lnTo>
                <a:lnTo>
                  <a:pt x="15296" y="893627"/>
                </a:lnTo>
                <a:lnTo>
                  <a:pt x="34064" y="829925"/>
                </a:lnTo>
                <a:lnTo>
                  <a:pt x="59934" y="767593"/>
                </a:lnTo>
                <a:lnTo>
                  <a:pt x="92669" y="706759"/>
                </a:lnTo>
                <a:lnTo>
                  <a:pt x="132036" y="647550"/>
                </a:lnTo>
                <a:lnTo>
                  <a:pt x="177800" y="590094"/>
                </a:lnTo>
                <a:lnTo>
                  <a:pt x="229726" y="534517"/>
                </a:lnTo>
                <a:lnTo>
                  <a:pt x="257927" y="507473"/>
                </a:lnTo>
                <a:lnTo>
                  <a:pt x="287580" y="480946"/>
                </a:lnTo>
                <a:lnTo>
                  <a:pt x="318657" y="454953"/>
                </a:lnTo>
                <a:lnTo>
                  <a:pt x="351128" y="429510"/>
                </a:lnTo>
                <a:lnTo>
                  <a:pt x="384963" y="404631"/>
                </a:lnTo>
                <a:lnTo>
                  <a:pt x="420133" y="380334"/>
                </a:lnTo>
                <a:lnTo>
                  <a:pt x="456610" y="356634"/>
                </a:lnTo>
                <a:lnTo>
                  <a:pt x="494363" y="333547"/>
                </a:lnTo>
                <a:lnTo>
                  <a:pt x="533364" y="311089"/>
                </a:lnTo>
                <a:lnTo>
                  <a:pt x="573582" y="289275"/>
                </a:lnTo>
                <a:lnTo>
                  <a:pt x="614990" y="268123"/>
                </a:lnTo>
                <a:lnTo>
                  <a:pt x="657556" y="247646"/>
                </a:lnTo>
                <a:lnTo>
                  <a:pt x="701253" y="227863"/>
                </a:lnTo>
                <a:lnTo>
                  <a:pt x="746050" y="208787"/>
                </a:lnTo>
                <a:lnTo>
                  <a:pt x="791919" y="190436"/>
                </a:lnTo>
                <a:lnTo>
                  <a:pt x="838830" y="172825"/>
                </a:lnTo>
                <a:lnTo>
                  <a:pt x="886753" y="155970"/>
                </a:lnTo>
                <a:lnTo>
                  <a:pt x="935660" y="139888"/>
                </a:lnTo>
                <a:lnTo>
                  <a:pt x="985521" y="124593"/>
                </a:lnTo>
                <a:lnTo>
                  <a:pt x="1036307" y="110101"/>
                </a:lnTo>
                <a:lnTo>
                  <a:pt x="1087988" y="96430"/>
                </a:lnTo>
                <a:lnTo>
                  <a:pt x="1140536" y="83594"/>
                </a:lnTo>
                <a:lnTo>
                  <a:pt x="1193920" y="71610"/>
                </a:lnTo>
                <a:lnTo>
                  <a:pt x="1248111" y="60493"/>
                </a:lnTo>
                <a:lnTo>
                  <a:pt x="1303081" y="50259"/>
                </a:lnTo>
                <a:lnTo>
                  <a:pt x="1358800" y="40924"/>
                </a:lnTo>
                <a:lnTo>
                  <a:pt x="1415238" y="32505"/>
                </a:lnTo>
                <a:lnTo>
                  <a:pt x="1472366" y="25016"/>
                </a:lnTo>
                <a:lnTo>
                  <a:pt x="1530155" y="18474"/>
                </a:lnTo>
                <a:lnTo>
                  <a:pt x="1588576" y="12896"/>
                </a:lnTo>
                <a:lnTo>
                  <a:pt x="1647598" y="8295"/>
                </a:lnTo>
                <a:lnTo>
                  <a:pt x="1707194" y="4690"/>
                </a:lnTo>
                <a:lnTo>
                  <a:pt x="1767333" y="2095"/>
                </a:lnTo>
                <a:lnTo>
                  <a:pt x="1827986" y="526"/>
                </a:lnTo>
                <a:lnTo>
                  <a:pt x="1889125" y="0"/>
                </a:lnTo>
                <a:lnTo>
                  <a:pt x="1950263" y="526"/>
                </a:lnTo>
                <a:lnTo>
                  <a:pt x="2010916" y="2095"/>
                </a:lnTo>
                <a:lnTo>
                  <a:pt x="2071055" y="4690"/>
                </a:lnTo>
                <a:lnTo>
                  <a:pt x="2130651" y="8295"/>
                </a:lnTo>
                <a:lnTo>
                  <a:pt x="2189673" y="12896"/>
                </a:lnTo>
                <a:lnTo>
                  <a:pt x="2248094" y="18474"/>
                </a:lnTo>
                <a:lnTo>
                  <a:pt x="2305883" y="25016"/>
                </a:lnTo>
                <a:lnTo>
                  <a:pt x="2363011" y="32505"/>
                </a:lnTo>
                <a:lnTo>
                  <a:pt x="2419449" y="40924"/>
                </a:lnTo>
                <a:lnTo>
                  <a:pt x="2475168" y="50259"/>
                </a:lnTo>
                <a:lnTo>
                  <a:pt x="2530138" y="60493"/>
                </a:lnTo>
                <a:lnTo>
                  <a:pt x="2584329" y="71610"/>
                </a:lnTo>
                <a:lnTo>
                  <a:pt x="2637713" y="83594"/>
                </a:lnTo>
                <a:lnTo>
                  <a:pt x="2690261" y="96430"/>
                </a:lnTo>
                <a:lnTo>
                  <a:pt x="2741942" y="110101"/>
                </a:lnTo>
                <a:lnTo>
                  <a:pt x="2792728" y="124593"/>
                </a:lnTo>
                <a:lnTo>
                  <a:pt x="2842589" y="139888"/>
                </a:lnTo>
                <a:lnTo>
                  <a:pt x="2891496" y="155970"/>
                </a:lnTo>
                <a:lnTo>
                  <a:pt x="2939419" y="172825"/>
                </a:lnTo>
                <a:lnTo>
                  <a:pt x="2986330" y="190436"/>
                </a:lnTo>
                <a:lnTo>
                  <a:pt x="3032199" y="208787"/>
                </a:lnTo>
                <a:lnTo>
                  <a:pt x="3076996" y="227863"/>
                </a:lnTo>
                <a:lnTo>
                  <a:pt x="3120693" y="247646"/>
                </a:lnTo>
                <a:lnTo>
                  <a:pt x="3163259" y="268123"/>
                </a:lnTo>
                <a:lnTo>
                  <a:pt x="3204667" y="289275"/>
                </a:lnTo>
                <a:lnTo>
                  <a:pt x="3244885" y="311089"/>
                </a:lnTo>
                <a:lnTo>
                  <a:pt x="3283886" y="333547"/>
                </a:lnTo>
                <a:lnTo>
                  <a:pt x="3321639" y="356634"/>
                </a:lnTo>
                <a:lnTo>
                  <a:pt x="3358116" y="380334"/>
                </a:lnTo>
                <a:lnTo>
                  <a:pt x="3393286" y="404631"/>
                </a:lnTo>
                <a:lnTo>
                  <a:pt x="3427121" y="429510"/>
                </a:lnTo>
                <a:lnTo>
                  <a:pt x="3459592" y="454953"/>
                </a:lnTo>
                <a:lnTo>
                  <a:pt x="3490669" y="480946"/>
                </a:lnTo>
                <a:lnTo>
                  <a:pt x="3520322" y="507473"/>
                </a:lnTo>
                <a:lnTo>
                  <a:pt x="3548523" y="534517"/>
                </a:lnTo>
                <a:lnTo>
                  <a:pt x="3575241" y="562062"/>
                </a:lnTo>
                <a:lnTo>
                  <a:pt x="3624116" y="618595"/>
                </a:lnTo>
                <a:lnTo>
                  <a:pt x="3666711" y="676944"/>
                </a:lnTo>
                <a:lnTo>
                  <a:pt x="3702791" y="736981"/>
                </a:lnTo>
                <a:lnTo>
                  <a:pt x="3732123" y="798580"/>
                </a:lnTo>
                <a:lnTo>
                  <a:pt x="3754471" y="861613"/>
                </a:lnTo>
                <a:lnTo>
                  <a:pt x="3769601" y="925953"/>
                </a:lnTo>
                <a:lnTo>
                  <a:pt x="3777279" y="991473"/>
                </a:lnTo>
                <a:lnTo>
                  <a:pt x="3778250" y="1024636"/>
                </a:lnTo>
                <a:lnTo>
                  <a:pt x="3777279" y="1057802"/>
                </a:lnTo>
                <a:lnTo>
                  <a:pt x="3774386" y="1090705"/>
                </a:lnTo>
                <a:lnTo>
                  <a:pt x="3762953" y="1155658"/>
                </a:lnTo>
                <a:lnTo>
                  <a:pt x="3744185" y="1219368"/>
                </a:lnTo>
                <a:lnTo>
                  <a:pt x="3718315" y="1281707"/>
                </a:lnTo>
                <a:lnTo>
                  <a:pt x="3685580" y="1342549"/>
                </a:lnTo>
                <a:lnTo>
                  <a:pt x="3646213" y="1401765"/>
                </a:lnTo>
                <a:lnTo>
                  <a:pt x="3600449" y="1459228"/>
                </a:lnTo>
                <a:lnTo>
                  <a:pt x="3548523" y="1514812"/>
                </a:lnTo>
                <a:lnTo>
                  <a:pt x="3520322" y="1541859"/>
                </a:lnTo>
                <a:lnTo>
                  <a:pt x="3490669" y="1568389"/>
                </a:lnTo>
                <a:lnTo>
                  <a:pt x="3459592" y="1594385"/>
                </a:lnTo>
                <a:lnTo>
                  <a:pt x="3427121" y="1619832"/>
                </a:lnTo>
                <a:lnTo>
                  <a:pt x="3393286" y="1644714"/>
                </a:lnTo>
                <a:lnTo>
                  <a:pt x="3358116" y="1669014"/>
                </a:lnTo>
                <a:lnTo>
                  <a:pt x="3321639" y="1692717"/>
                </a:lnTo>
                <a:lnTo>
                  <a:pt x="3283886" y="1715807"/>
                </a:lnTo>
                <a:lnTo>
                  <a:pt x="3244885" y="1738268"/>
                </a:lnTo>
                <a:lnTo>
                  <a:pt x="3204667" y="1760084"/>
                </a:lnTo>
                <a:lnTo>
                  <a:pt x="3163259" y="1781240"/>
                </a:lnTo>
                <a:lnTo>
                  <a:pt x="3120693" y="1801719"/>
                </a:lnTo>
                <a:lnTo>
                  <a:pt x="3076996" y="1821505"/>
                </a:lnTo>
                <a:lnTo>
                  <a:pt x="3032199" y="1840583"/>
                </a:lnTo>
                <a:lnTo>
                  <a:pt x="2986330" y="1858936"/>
                </a:lnTo>
                <a:lnTo>
                  <a:pt x="2939419" y="1876550"/>
                </a:lnTo>
                <a:lnTo>
                  <a:pt x="2891496" y="1893407"/>
                </a:lnTo>
                <a:lnTo>
                  <a:pt x="2842589" y="1909492"/>
                </a:lnTo>
                <a:lnTo>
                  <a:pt x="2792728" y="1924789"/>
                </a:lnTo>
                <a:lnTo>
                  <a:pt x="2741942" y="1939282"/>
                </a:lnTo>
                <a:lnTo>
                  <a:pt x="2690261" y="1952955"/>
                </a:lnTo>
                <a:lnTo>
                  <a:pt x="2637713" y="1965793"/>
                </a:lnTo>
                <a:lnTo>
                  <a:pt x="2584329" y="1977779"/>
                </a:lnTo>
                <a:lnTo>
                  <a:pt x="2530138" y="1988897"/>
                </a:lnTo>
                <a:lnTo>
                  <a:pt x="2475168" y="1999132"/>
                </a:lnTo>
                <a:lnTo>
                  <a:pt x="2419449" y="2008468"/>
                </a:lnTo>
                <a:lnTo>
                  <a:pt x="2363011" y="2016889"/>
                </a:lnTo>
                <a:lnTo>
                  <a:pt x="2305883" y="2024378"/>
                </a:lnTo>
                <a:lnTo>
                  <a:pt x="2248094" y="2030921"/>
                </a:lnTo>
                <a:lnTo>
                  <a:pt x="2189673" y="2036501"/>
                </a:lnTo>
                <a:lnTo>
                  <a:pt x="2130651" y="2041101"/>
                </a:lnTo>
                <a:lnTo>
                  <a:pt x="2071055" y="2044708"/>
                </a:lnTo>
                <a:lnTo>
                  <a:pt x="2010916" y="2047303"/>
                </a:lnTo>
                <a:lnTo>
                  <a:pt x="1950263" y="2048872"/>
                </a:lnTo>
                <a:lnTo>
                  <a:pt x="1889125" y="2049399"/>
                </a:lnTo>
                <a:lnTo>
                  <a:pt x="1827986" y="2048872"/>
                </a:lnTo>
                <a:lnTo>
                  <a:pt x="1767333" y="2047303"/>
                </a:lnTo>
                <a:lnTo>
                  <a:pt x="1707194" y="2044708"/>
                </a:lnTo>
                <a:lnTo>
                  <a:pt x="1647598" y="2041101"/>
                </a:lnTo>
                <a:lnTo>
                  <a:pt x="1588576" y="2036501"/>
                </a:lnTo>
                <a:lnTo>
                  <a:pt x="1530155" y="2030921"/>
                </a:lnTo>
                <a:lnTo>
                  <a:pt x="1472366" y="2024378"/>
                </a:lnTo>
                <a:lnTo>
                  <a:pt x="1415238" y="2016889"/>
                </a:lnTo>
                <a:lnTo>
                  <a:pt x="1358800" y="2008468"/>
                </a:lnTo>
                <a:lnTo>
                  <a:pt x="1303081" y="1999132"/>
                </a:lnTo>
                <a:lnTo>
                  <a:pt x="1248111" y="1988897"/>
                </a:lnTo>
                <a:lnTo>
                  <a:pt x="1193920" y="1977779"/>
                </a:lnTo>
                <a:lnTo>
                  <a:pt x="1140536" y="1965793"/>
                </a:lnTo>
                <a:lnTo>
                  <a:pt x="1087988" y="1952955"/>
                </a:lnTo>
                <a:lnTo>
                  <a:pt x="1036307" y="1939282"/>
                </a:lnTo>
                <a:lnTo>
                  <a:pt x="985521" y="1924789"/>
                </a:lnTo>
                <a:lnTo>
                  <a:pt x="935660" y="1909492"/>
                </a:lnTo>
                <a:lnTo>
                  <a:pt x="886753" y="1893407"/>
                </a:lnTo>
                <a:lnTo>
                  <a:pt x="838830" y="1876550"/>
                </a:lnTo>
                <a:lnTo>
                  <a:pt x="791919" y="1858936"/>
                </a:lnTo>
                <a:lnTo>
                  <a:pt x="746050" y="1840583"/>
                </a:lnTo>
                <a:lnTo>
                  <a:pt x="701253" y="1821505"/>
                </a:lnTo>
                <a:lnTo>
                  <a:pt x="657556" y="1801719"/>
                </a:lnTo>
                <a:lnTo>
                  <a:pt x="614990" y="1781240"/>
                </a:lnTo>
                <a:lnTo>
                  <a:pt x="573582" y="1760084"/>
                </a:lnTo>
                <a:lnTo>
                  <a:pt x="533364" y="1738268"/>
                </a:lnTo>
                <a:lnTo>
                  <a:pt x="494363" y="1715807"/>
                </a:lnTo>
                <a:lnTo>
                  <a:pt x="456610" y="1692717"/>
                </a:lnTo>
                <a:lnTo>
                  <a:pt x="420133" y="1669014"/>
                </a:lnTo>
                <a:lnTo>
                  <a:pt x="384963" y="1644714"/>
                </a:lnTo>
                <a:lnTo>
                  <a:pt x="351128" y="1619832"/>
                </a:lnTo>
                <a:lnTo>
                  <a:pt x="318657" y="1594385"/>
                </a:lnTo>
                <a:lnTo>
                  <a:pt x="287580" y="1568389"/>
                </a:lnTo>
                <a:lnTo>
                  <a:pt x="257927" y="1541859"/>
                </a:lnTo>
                <a:lnTo>
                  <a:pt x="229726" y="1514812"/>
                </a:lnTo>
                <a:lnTo>
                  <a:pt x="203008" y="1487263"/>
                </a:lnTo>
                <a:lnTo>
                  <a:pt x="154133" y="1430723"/>
                </a:lnTo>
                <a:lnTo>
                  <a:pt x="111538" y="1372368"/>
                </a:lnTo>
                <a:lnTo>
                  <a:pt x="75458" y="1312323"/>
                </a:lnTo>
                <a:lnTo>
                  <a:pt x="46126" y="1250717"/>
                </a:lnTo>
                <a:lnTo>
                  <a:pt x="23778" y="1187677"/>
                </a:lnTo>
                <a:lnTo>
                  <a:pt x="8648" y="1123329"/>
                </a:lnTo>
                <a:lnTo>
                  <a:pt x="970" y="1057802"/>
                </a:lnTo>
                <a:lnTo>
                  <a:pt x="0" y="1024636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7"/>
          <p:cNvSpPr/>
          <p:nvPr/>
        </p:nvSpPr>
        <p:spPr>
          <a:xfrm>
            <a:off x="177840" y="692280"/>
            <a:ext cx="2877480" cy="1510920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2627630" y="0"/>
                </a:moveTo>
                <a:lnTo>
                  <a:pt x="252158" y="0"/>
                </a:lnTo>
                <a:lnTo>
                  <a:pt x="206831" y="4062"/>
                </a:lnTo>
                <a:lnTo>
                  <a:pt x="164170" y="15775"/>
                </a:lnTo>
                <a:lnTo>
                  <a:pt x="124887" y="34426"/>
                </a:lnTo>
                <a:lnTo>
                  <a:pt x="89693" y="59301"/>
                </a:lnTo>
                <a:lnTo>
                  <a:pt x="59302" y="89688"/>
                </a:lnTo>
                <a:lnTo>
                  <a:pt x="34425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1260728"/>
                </a:lnTo>
                <a:lnTo>
                  <a:pt x="4062" y="1306071"/>
                </a:lnTo>
                <a:lnTo>
                  <a:pt x="15775" y="1348745"/>
                </a:lnTo>
                <a:lnTo>
                  <a:pt x="34425" y="1388039"/>
                </a:lnTo>
                <a:lnTo>
                  <a:pt x="59302" y="1423240"/>
                </a:lnTo>
                <a:lnTo>
                  <a:pt x="89693" y="1453638"/>
                </a:lnTo>
                <a:lnTo>
                  <a:pt x="124887" y="1478519"/>
                </a:lnTo>
                <a:lnTo>
                  <a:pt x="164170" y="1497173"/>
                </a:lnTo>
                <a:lnTo>
                  <a:pt x="206831" y="1508888"/>
                </a:lnTo>
                <a:lnTo>
                  <a:pt x="252158" y="1512951"/>
                </a:lnTo>
                <a:lnTo>
                  <a:pt x="2627630" y="1512951"/>
                </a:lnTo>
                <a:lnTo>
                  <a:pt x="2672934" y="1508888"/>
                </a:lnTo>
                <a:lnTo>
                  <a:pt x="2715579" y="1497173"/>
                </a:lnTo>
                <a:lnTo>
                  <a:pt x="2754851" y="1478519"/>
                </a:lnTo>
                <a:lnTo>
                  <a:pt x="2790036" y="1453638"/>
                </a:lnTo>
                <a:lnTo>
                  <a:pt x="2820423" y="1423240"/>
                </a:lnTo>
                <a:lnTo>
                  <a:pt x="2845298" y="1388039"/>
                </a:lnTo>
                <a:lnTo>
                  <a:pt x="2863949" y="1348745"/>
                </a:lnTo>
                <a:lnTo>
                  <a:pt x="2875662" y="1306071"/>
                </a:lnTo>
                <a:lnTo>
                  <a:pt x="2879725" y="1260728"/>
                </a:lnTo>
                <a:lnTo>
                  <a:pt x="2879725" y="252095"/>
                </a:lnTo>
                <a:lnTo>
                  <a:pt x="2875662" y="206790"/>
                </a:lnTo>
                <a:lnTo>
                  <a:pt x="2863949" y="164145"/>
                </a:lnTo>
                <a:lnTo>
                  <a:pt x="2845298" y="124873"/>
                </a:lnTo>
                <a:lnTo>
                  <a:pt x="2820423" y="89688"/>
                </a:lnTo>
                <a:lnTo>
                  <a:pt x="2790036" y="59301"/>
                </a:lnTo>
                <a:lnTo>
                  <a:pt x="2754851" y="34426"/>
                </a:lnTo>
                <a:lnTo>
                  <a:pt x="2715579" y="15775"/>
                </a:lnTo>
                <a:lnTo>
                  <a:pt x="2672934" y="4062"/>
                </a:lnTo>
                <a:lnTo>
                  <a:pt x="262763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8"/>
          <p:cNvSpPr/>
          <p:nvPr/>
        </p:nvSpPr>
        <p:spPr>
          <a:xfrm>
            <a:off x="177840" y="692280"/>
            <a:ext cx="2877480" cy="1510920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0" y="252095"/>
                </a:moveTo>
                <a:lnTo>
                  <a:pt x="4062" y="206790"/>
                </a:lnTo>
                <a:lnTo>
                  <a:pt x="15775" y="164145"/>
                </a:lnTo>
                <a:lnTo>
                  <a:pt x="34425" y="124873"/>
                </a:lnTo>
                <a:lnTo>
                  <a:pt x="59302" y="89688"/>
                </a:lnTo>
                <a:lnTo>
                  <a:pt x="89693" y="59301"/>
                </a:lnTo>
                <a:lnTo>
                  <a:pt x="124887" y="34426"/>
                </a:lnTo>
                <a:lnTo>
                  <a:pt x="164170" y="15775"/>
                </a:lnTo>
                <a:lnTo>
                  <a:pt x="206831" y="4062"/>
                </a:lnTo>
                <a:lnTo>
                  <a:pt x="252158" y="0"/>
                </a:lnTo>
                <a:lnTo>
                  <a:pt x="2627630" y="0"/>
                </a:lnTo>
                <a:lnTo>
                  <a:pt x="2672934" y="4062"/>
                </a:lnTo>
                <a:lnTo>
                  <a:pt x="2715579" y="15775"/>
                </a:lnTo>
                <a:lnTo>
                  <a:pt x="2754851" y="34426"/>
                </a:lnTo>
                <a:lnTo>
                  <a:pt x="2790036" y="59301"/>
                </a:lnTo>
                <a:lnTo>
                  <a:pt x="2820423" y="89688"/>
                </a:lnTo>
                <a:lnTo>
                  <a:pt x="2845298" y="124873"/>
                </a:lnTo>
                <a:lnTo>
                  <a:pt x="2863949" y="164145"/>
                </a:lnTo>
                <a:lnTo>
                  <a:pt x="2875662" y="206790"/>
                </a:lnTo>
                <a:lnTo>
                  <a:pt x="2879725" y="252095"/>
                </a:lnTo>
                <a:lnTo>
                  <a:pt x="2879725" y="1260728"/>
                </a:lnTo>
                <a:lnTo>
                  <a:pt x="2875662" y="1306071"/>
                </a:lnTo>
                <a:lnTo>
                  <a:pt x="2863949" y="1348745"/>
                </a:lnTo>
                <a:lnTo>
                  <a:pt x="2845298" y="1388039"/>
                </a:lnTo>
                <a:lnTo>
                  <a:pt x="2820423" y="1423240"/>
                </a:lnTo>
                <a:lnTo>
                  <a:pt x="2790036" y="1453638"/>
                </a:lnTo>
                <a:lnTo>
                  <a:pt x="2754851" y="1478519"/>
                </a:lnTo>
                <a:lnTo>
                  <a:pt x="2715579" y="1497173"/>
                </a:lnTo>
                <a:lnTo>
                  <a:pt x="2672934" y="1508888"/>
                </a:lnTo>
                <a:lnTo>
                  <a:pt x="2627630" y="1512951"/>
                </a:lnTo>
                <a:lnTo>
                  <a:pt x="252158" y="1512951"/>
                </a:lnTo>
                <a:lnTo>
                  <a:pt x="206831" y="1508888"/>
                </a:lnTo>
                <a:lnTo>
                  <a:pt x="164170" y="1497173"/>
                </a:lnTo>
                <a:lnTo>
                  <a:pt x="124887" y="1478519"/>
                </a:lnTo>
                <a:lnTo>
                  <a:pt x="89693" y="1453638"/>
                </a:lnTo>
                <a:lnTo>
                  <a:pt x="59302" y="1423240"/>
                </a:lnTo>
                <a:lnTo>
                  <a:pt x="34425" y="1388039"/>
                </a:lnTo>
                <a:lnTo>
                  <a:pt x="15775" y="1348745"/>
                </a:lnTo>
                <a:lnTo>
                  <a:pt x="4062" y="1306071"/>
                </a:lnTo>
                <a:lnTo>
                  <a:pt x="0" y="1260728"/>
                </a:lnTo>
                <a:lnTo>
                  <a:pt x="0" y="252095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9"/>
          <p:cNvSpPr/>
          <p:nvPr/>
        </p:nvSpPr>
        <p:spPr>
          <a:xfrm>
            <a:off x="480240" y="1016640"/>
            <a:ext cx="2272320" cy="85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направления 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бюджетной </a:t>
            </a:r>
            <a:r>
              <a:rPr lang="ru-RU" sz="1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налоговой  </a:t>
            </a:r>
            <a:r>
              <a:rPr lang="ru-RU" sz="1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политики Ростовской</a:t>
            </a:r>
            <a:r>
              <a:rPr lang="ru-RU" sz="14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области 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14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2022-2024</a:t>
            </a:r>
            <a:r>
              <a:rPr lang="ru-RU" sz="1400" strike="noStrike" spc="-97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годы</a:t>
            </a:r>
            <a:endParaRPr dirty="0"/>
          </a:p>
        </p:txBody>
      </p:sp>
      <p:sp>
        <p:nvSpPr>
          <p:cNvPr id="212" name="CustomShape 10"/>
          <p:cNvSpPr/>
          <p:nvPr/>
        </p:nvSpPr>
        <p:spPr>
          <a:xfrm>
            <a:off x="177840" y="3032280"/>
            <a:ext cx="2376000" cy="201600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2041779" y="0"/>
                </a:moveTo>
                <a:lnTo>
                  <a:pt x="336295" y="0"/>
                </a:lnTo>
                <a:lnTo>
                  <a:pt x="290661" y="3071"/>
                </a:lnTo>
                <a:lnTo>
                  <a:pt x="246892" y="12016"/>
                </a:lnTo>
                <a:lnTo>
                  <a:pt x="205391" y="26435"/>
                </a:lnTo>
                <a:lnTo>
                  <a:pt x="166558" y="45926"/>
                </a:lnTo>
                <a:lnTo>
                  <a:pt x="130792" y="70088"/>
                </a:lnTo>
                <a:lnTo>
                  <a:pt x="98496" y="98520"/>
                </a:lnTo>
                <a:lnTo>
                  <a:pt x="70069" y="130819"/>
                </a:lnTo>
                <a:lnTo>
                  <a:pt x="45912" y="166586"/>
                </a:lnTo>
                <a:lnTo>
                  <a:pt x="26426" y="205418"/>
                </a:lnTo>
                <a:lnTo>
                  <a:pt x="12012" y="246915"/>
                </a:lnTo>
                <a:lnTo>
                  <a:pt x="3069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69" y="1727098"/>
                </a:lnTo>
                <a:lnTo>
                  <a:pt x="12012" y="1770851"/>
                </a:lnTo>
                <a:lnTo>
                  <a:pt x="26426" y="1812337"/>
                </a:lnTo>
                <a:lnTo>
                  <a:pt x="45912" y="1851156"/>
                </a:lnTo>
                <a:lnTo>
                  <a:pt x="70069" y="1886908"/>
                </a:lnTo>
                <a:lnTo>
                  <a:pt x="98496" y="1919192"/>
                </a:lnTo>
                <a:lnTo>
                  <a:pt x="130792" y="1947607"/>
                </a:lnTo>
                <a:lnTo>
                  <a:pt x="166558" y="1971754"/>
                </a:lnTo>
                <a:lnTo>
                  <a:pt x="205391" y="1991233"/>
                </a:lnTo>
                <a:lnTo>
                  <a:pt x="246892" y="2005641"/>
                </a:lnTo>
                <a:lnTo>
                  <a:pt x="290661" y="2014580"/>
                </a:lnTo>
                <a:lnTo>
                  <a:pt x="336295" y="2017649"/>
                </a:lnTo>
                <a:lnTo>
                  <a:pt x="2041779" y="2017649"/>
                </a:lnTo>
                <a:lnTo>
                  <a:pt x="2087400" y="2014580"/>
                </a:lnTo>
                <a:lnTo>
                  <a:pt x="2131159" y="2005641"/>
                </a:lnTo>
                <a:lnTo>
                  <a:pt x="2172656" y="1991233"/>
                </a:lnTo>
                <a:lnTo>
                  <a:pt x="2211488" y="1971754"/>
                </a:lnTo>
                <a:lnTo>
                  <a:pt x="2247255" y="1947607"/>
                </a:lnTo>
                <a:lnTo>
                  <a:pt x="2279554" y="1919192"/>
                </a:lnTo>
                <a:lnTo>
                  <a:pt x="2307986" y="1886908"/>
                </a:lnTo>
                <a:lnTo>
                  <a:pt x="2332148" y="1851156"/>
                </a:lnTo>
                <a:lnTo>
                  <a:pt x="2351639" y="1812337"/>
                </a:lnTo>
                <a:lnTo>
                  <a:pt x="2366058" y="1770851"/>
                </a:lnTo>
                <a:lnTo>
                  <a:pt x="2375003" y="1727098"/>
                </a:lnTo>
                <a:lnTo>
                  <a:pt x="2378075" y="1681480"/>
                </a:lnTo>
                <a:lnTo>
                  <a:pt x="2378075" y="336296"/>
                </a:lnTo>
                <a:lnTo>
                  <a:pt x="2375003" y="290674"/>
                </a:lnTo>
                <a:lnTo>
                  <a:pt x="2366058" y="246915"/>
                </a:lnTo>
                <a:lnTo>
                  <a:pt x="2351639" y="205418"/>
                </a:lnTo>
                <a:lnTo>
                  <a:pt x="2332148" y="166586"/>
                </a:lnTo>
                <a:lnTo>
                  <a:pt x="2307986" y="130819"/>
                </a:lnTo>
                <a:lnTo>
                  <a:pt x="2279554" y="98520"/>
                </a:lnTo>
                <a:lnTo>
                  <a:pt x="2247255" y="70088"/>
                </a:lnTo>
                <a:lnTo>
                  <a:pt x="2211488" y="45926"/>
                </a:lnTo>
                <a:lnTo>
                  <a:pt x="2172656" y="26435"/>
                </a:lnTo>
                <a:lnTo>
                  <a:pt x="2131159" y="12016"/>
                </a:lnTo>
                <a:lnTo>
                  <a:pt x="2087400" y="3071"/>
                </a:lnTo>
                <a:lnTo>
                  <a:pt x="204177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1"/>
          <p:cNvSpPr/>
          <p:nvPr/>
        </p:nvSpPr>
        <p:spPr>
          <a:xfrm>
            <a:off x="177840" y="3032280"/>
            <a:ext cx="2376000" cy="201600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0" y="336296"/>
                </a:moveTo>
                <a:lnTo>
                  <a:pt x="3069" y="290674"/>
                </a:lnTo>
                <a:lnTo>
                  <a:pt x="12012" y="246915"/>
                </a:lnTo>
                <a:lnTo>
                  <a:pt x="26426" y="205418"/>
                </a:lnTo>
                <a:lnTo>
                  <a:pt x="45912" y="166586"/>
                </a:lnTo>
                <a:lnTo>
                  <a:pt x="70069" y="130819"/>
                </a:lnTo>
                <a:lnTo>
                  <a:pt x="98496" y="98520"/>
                </a:lnTo>
                <a:lnTo>
                  <a:pt x="130792" y="70088"/>
                </a:lnTo>
                <a:lnTo>
                  <a:pt x="166558" y="45926"/>
                </a:lnTo>
                <a:lnTo>
                  <a:pt x="205391" y="26435"/>
                </a:lnTo>
                <a:lnTo>
                  <a:pt x="246892" y="12016"/>
                </a:lnTo>
                <a:lnTo>
                  <a:pt x="290661" y="3071"/>
                </a:lnTo>
                <a:lnTo>
                  <a:pt x="336295" y="0"/>
                </a:lnTo>
                <a:lnTo>
                  <a:pt x="2041779" y="0"/>
                </a:lnTo>
                <a:lnTo>
                  <a:pt x="2087400" y="3071"/>
                </a:lnTo>
                <a:lnTo>
                  <a:pt x="2131159" y="12016"/>
                </a:lnTo>
                <a:lnTo>
                  <a:pt x="2172656" y="26435"/>
                </a:lnTo>
                <a:lnTo>
                  <a:pt x="2211488" y="45926"/>
                </a:lnTo>
                <a:lnTo>
                  <a:pt x="2247255" y="70088"/>
                </a:lnTo>
                <a:lnTo>
                  <a:pt x="2279554" y="98520"/>
                </a:lnTo>
                <a:lnTo>
                  <a:pt x="2307986" y="130819"/>
                </a:lnTo>
                <a:lnTo>
                  <a:pt x="2332148" y="166586"/>
                </a:lnTo>
                <a:lnTo>
                  <a:pt x="2351639" y="205418"/>
                </a:lnTo>
                <a:lnTo>
                  <a:pt x="2366058" y="246915"/>
                </a:lnTo>
                <a:lnTo>
                  <a:pt x="2375003" y="290674"/>
                </a:lnTo>
                <a:lnTo>
                  <a:pt x="2378075" y="336296"/>
                </a:lnTo>
                <a:lnTo>
                  <a:pt x="2378075" y="1681480"/>
                </a:lnTo>
                <a:lnTo>
                  <a:pt x="2375003" y="1727098"/>
                </a:lnTo>
                <a:lnTo>
                  <a:pt x="2366058" y="1770851"/>
                </a:lnTo>
                <a:lnTo>
                  <a:pt x="2351639" y="1812337"/>
                </a:lnTo>
                <a:lnTo>
                  <a:pt x="2332148" y="1851156"/>
                </a:lnTo>
                <a:lnTo>
                  <a:pt x="2307986" y="1886908"/>
                </a:lnTo>
                <a:lnTo>
                  <a:pt x="2279554" y="1919192"/>
                </a:lnTo>
                <a:lnTo>
                  <a:pt x="2247255" y="1947607"/>
                </a:lnTo>
                <a:lnTo>
                  <a:pt x="2211488" y="1971754"/>
                </a:lnTo>
                <a:lnTo>
                  <a:pt x="2172656" y="1991233"/>
                </a:lnTo>
                <a:lnTo>
                  <a:pt x="2131159" y="2005641"/>
                </a:lnTo>
                <a:lnTo>
                  <a:pt x="2087400" y="2014580"/>
                </a:lnTo>
                <a:lnTo>
                  <a:pt x="2041779" y="2017649"/>
                </a:lnTo>
                <a:lnTo>
                  <a:pt x="336295" y="2017649"/>
                </a:lnTo>
                <a:lnTo>
                  <a:pt x="290661" y="2014580"/>
                </a:lnTo>
                <a:lnTo>
                  <a:pt x="246892" y="2005641"/>
                </a:lnTo>
                <a:lnTo>
                  <a:pt x="205391" y="1991233"/>
                </a:lnTo>
                <a:lnTo>
                  <a:pt x="166558" y="1971754"/>
                </a:lnTo>
                <a:lnTo>
                  <a:pt x="130792" y="1947607"/>
                </a:lnTo>
                <a:lnTo>
                  <a:pt x="98496" y="1919192"/>
                </a:lnTo>
                <a:lnTo>
                  <a:pt x="70069" y="1886908"/>
                </a:lnTo>
                <a:lnTo>
                  <a:pt x="45912" y="1851156"/>
                </a:lnTo>
                <a:lnTo>
                  <a:pt x="26426" y="1812337"/>
                </a:lnTo>
                <a:lnTo>
                  <a:pt x="12012" y="1770851"/>
                </a:lnTo>
                <a:lnTo>
                  <a:pt x="3069" y="1727098"/>
                </a:lnTo>
                <a:lnTo>
                  <a:pt x="0" y="1681480"/>
                </a:lnTo>
                <a:lnTo>
                  <a:pt x="0" y="336296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2"/>
          <p:cNvSpPr/>
          <p:nvPr/>
        </p:nvSpPr>
        <p:spPr>
          <a:xfrm>
            <a:off x="6012000" y="2637000"/>
            <a:ext cx="2806560" cy="97452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2645537" y="0"/>
                </a:moveTo>
                <a:lnTo>
                  <a:pt x="162687" y="0"/>
                </a:lnTo>
                <a:lnTo>
                  <a:pt x="119415" y="5806"/>
                </a:lnTo>
                <a:lnTo>
                  <a:pt x="80546" y="22196"/>
                </a:lnTo>
                <a:lnTo>
                  <a:pt x="47625" y="47625"/>
                </a:lnTo>
                <a:lnTo>
                  <a:pt x="22196" y="80546"/>
                </a:lnTo>
                <a:lnTo>
                  <a:pt x="5806" y="119415"/>
                </a:lnTo>
                <a:lnTo>
                  <a:pt x="0" y="162687"/>
                </a:lnTo>
                <a:lnTo>
                  <a:pt x="0" y="813562"/>
                </a:lnTo>
                <a:lnTo>
                  <a:pt x="5806" y="856789"/>
                </a:lnTo>
                <a:lnTo>
                  <a:pt x="22196" y="895646"/>
                </a:lnTo>
                <a:lnTo>
                  <a:pt x="47625" y="928576"/>
                </a:lnTo>
                <a:lnTo>
                  <a:pt x="80546" y="954024"/>
                </a:lnTo>
                <a:lnTo>
                  <a:pt x="119415" y="970433"/>
                </a:lnTo>
                <a:lnTo>
                  <a:pt x="162687" y="976249"/>
                </a:lnTo>
                <a:lnTo>
                  <a:pt x="2645537" y="976249"/>
                </a:lnTo>
                <a:lnTo>
                  <a:pt x="2688764" y="970433"/>
                </a:lnTo>
                <a:lnTo>
                  <a:pt x="2727621" y="954024"/>
                </a:lnTo>
                <a:lnTo>
                  <a:pt x="2760551" y="928576"/>
                </a:lnTo>
                <a:lnTo>
                  <a:pt x="2785999" y="895646"/>
                </a:lnTo>
                <a:lnTo>
                  <a:pt x="2802408" y="856789"/>
                </a:lnTo>
                <a:lnTo>
                  <a:pt x="2808224" y="813562"/>
                </a:lnTo>
                <a:lnTo>
                  <a:pt x="2808224" y="162687"/>
                </a:lnTo>
                <a:lnTo>
                  <a:pt x="2802408" y="119415"/>
                </a:lnTo>
                <a:lnTo>
                  <a:pt x="2785998" y="80546"/>
                </a:lnTo>
                <a:lnTo>
                  <a:pt x="2760551" y="47625"/>
                </a:lnTo>
                <a:lnTo>
                  <a:pt x="2727621" y="22196"/>
                </a:lnTo>
                <a:lnTo>
                  <a:pt x="2688764" y="5806"/>
                </a:lnTo>
                <a:lnTo>
                  <a:pt x="2645537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3"/>
          <p:cNvSpPr/>
          <p:nvPr/>
        </p:nvSpPr>
        <p:spPr>
          <a:xfrm>
            <a:off x="6012000" y="2637000"/>
            <a:ext cx="2806560" cy="97452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0" y="162687"/>
                </a:moveTo>
                <a:lnTo>
                  <a:pt x="5806" y="119415"/>
                </a:lnTo>
                <a:lnTo>
                  <a:pt x="22196" y="80546"/>
                </a:lnTo>
                <a:lnTo>
                  <a:pt x="47625" y="47625"/>
                </a:lnTo>
                <a:lnTo>
                  <a:pt x="80546" y="22196"/>
                </a:lnTo>
                <a:lnTo>
                  <a:pt x="119415" y="5806"/>
                </a:lnTo>
                <a:lnTo>
                  <a:pt x="162687" y="0"/>
                </a:lnTo>
                <a:lnTo>
                  <a:pt x="2645537" y="0"/>
                </a:lnTo>
                <a:lnTo>
                  <a:pt x="2688764" y="5806"/>
                </a:lnTo>
                <a:lnTo>
                  <a:pt x="2727621" y="22196"/>
                </a:lnTo>
                <a:lnTo>
                  <a:pt x="2760551" y="47625"/>
                </a:lnTo>
                <a:lnTo>
                  <a:pt x="2785998" y="80546"/>
                </a:lnTo>
                <a:lnTo>
                  <a:pt x="2802408" y="119415"/>
                </a:lnTo>
                <a:lnTo>
                  <a:pt x="2808224" y="162687"/>
                </a:lnTo>
                <a:lnTo>
                  <a:pt x="2808224" y="813562"/>
                </a:lnTo>
                <a:lnTo>
                  <a:pt x="2802408" y="856789"/>
                </a:lnTo>
                <a:lnTo>
                  <a:pt x="2785999" y="895646"/>
                </a:lnTo>
                <a:lnTo>
                  <a:pt x="2760551" y="928576"/>
                </a:lnTo>
                <a:lnTo>
                  <a:pt x="2727621" y="954024"/>
                </a:lnTo>
                <a:lnTo>
                  <a:pt x="2688764" y="970433"/>
                </a:lnTo>
                <a:lnTo>
                  <a:pt x="2645537" y="976249"/>
                </a:lnTo>
                <a:lnTo>
                  <a:pt x="162687" y="976249"/>
                </a:lnTo>
                <a:lnTo>
                  <a:pt x="119415" y="970433"/>
                </a:lnTo>
                <a:lnTo>
                  <a:pt x="80546" y="954024"/>
                </a:lnTo>
                <a:lnTo>
                  <a:pt x="47625" y="928576"/>
                </a:lnTo>
                <a:lnTo>
                  <a:pt x="22196" y="895646"/>
                </a:lnTo>
                <a:lnTo>
                  <a:pt x="5806" y="856789"/>
                </a:lnTo>
                <a:lnTo>
                  <a:pt x="0" y="813562"/>
                </a:lnTo>
                <a:lnTo>
                  <a:pt x="0" y="162687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4"/>
          <p:cNvSpPr/>
          <p:nvPr/>
        </p:nvSpPr>
        <p:spPr>
          <a:xfrm>
            <a:off x="6057720" y="2746440"/>
            <a:ext cx="249984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Муниципальные</a:t>
            </a:r>
            <a:r>
              <a:rPr lang="ru-RU" sz="16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программы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 поселения</a:t>
            </a:r>
            <a:endParaRPr/>
          </a:p>
        </p:txBody>
      </p:sp>
      <p:sp>
        <p:nvSpPr>
          <p:cNvPr id="217" name="CustomShape 15"/>
          <p:cNvSpPr/>
          <p:nvPr/>
        </p:nvSpPr>
        <p:spPr>
          <a:xfrm>
            <a:off x="449280" y="3096000"/>
            <a:ext cx="1809000" cy="179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36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Прогноз  социально-  э</a:t>
            </a:r>
            <a:r>
              <a:rPr lang="ru-RU" sz="1600" strike="noStrike" spc="-6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он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мич</a:t>
            </a:r>
            <a:r>
              <a:rPr lang="ru-RU" sz="1600" strike="noStrike" spc="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</a:t>
            </a:r>
            <a:r>
              <a:rPr lang="ru-RU" sz="1600" strike="noStrike" spc="-6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 развития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endParaRPr dirty="0"/>
          </a:p>
          <a:p>
            <a:pPr marL="122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</a:t>
            </a:r>
            <a:r>
              <a:rPr lang="ru-RU" sz="16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поселения  на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2022-2024</a:t>
            </a:r>
            <a:r>
              <a:rPr lang="ru-RU" sz="1600" strike="noStrike" spc="-55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</a:t>
            </a:r>
            <a:endParaRPr dirty="0"/>
          </a:p>
        </p:txBody>
      </p:sp>
      <p:sp>
        <p:nvSpPr>
          <p:cNvPr id="218" name="CustomShape 16"/>
          <p:cNvSpPr/>
          <p:nvPr/>
        </p:nvSpPr>
        <p:spPr>
          <a:xfrm>
            <a:off x="3605400" y="4656240"/>
            <a:ext cx="2710080" cy="10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10040" indent="1440" algn="ctr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Основа формирования  проекта бюджета  </a:t>
            </a: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r>
              <a:rPr lang="ru-RU" sz="1400" strike="noStrike" spc="-6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</a:t>
            </a:r>
            <a:endParaRPr dirty="0"/>
          </a:p>
          <a:p>
            <a:pPr marL="12600" indent="1440" algn="ctr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поселения Сальского района</a:t>
            </a:r>
            <a:r>
              <a:rPr lang="ru-RU" sz="1400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 </a:t>
            </a: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2022-2024 </a:t>
            </a:r>
            <a:r>
              <a:rPr lang="ru-RU" sz="14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</a:t>
            </a:r>
            <a:endParaRPr dirty="0"/>
          </a:p>
        </p:txBody>
      </p:sp>
      <p:sp>
        <p:nvSpPr>
          <p:cNvPr id="219" name="CustomShape 17"/>
          <p:cNvSpPr/>
          <p:nvPr/>
        </p:nvSpPr>
        <p:spPr>
          <a:xfrm>
            <a:off x="3181320" y="685800"/>
            <a:ext cx="4412880" cy="16614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4137532" y="0"/>
                </a:moveTo>
                <a:lnTo>
                  <a:pt x="277240" y="0"/>
                </a:lnTo>
                <a:lnTo>
                  <a:pt x="227427" y="4469"/>
                </a:lnTo>
                <a:lnTo>
                  <a:pt x="180535" y="17354"/>
                </a:lnTo>
                <a:lnTo>
                  <a:pt x="137348" y="37869"/>
                </a:lnTo>
                <a:lnTo>
                  <a:pt x="98651" y="65230"/>
                </a:lnTo>
                <a:lnTo>
                  <a:pt x="65230" y="98651"/>
                </a:lnTo>
                <a:lnTo>
                  <a:pt x="37869" y="137348"/>
                </a:lnTo>
                <a:lnTo>
                  <a:pt x="17354" y="180535"/>
                </a:lnTo>
                <a:lnTo>
                  <a:pt x="4469" y="227427"/>
                </a:lnTo>
                <a:lnTo>
                  <a:pt x="0" y="277240"/>
                </a:lnTo>
                <a:lnTo>
                  <a:pt x="0" y="1386459"/>
                </a:lnTo>
                <a:lnTo>
                  <a:pt x="4469" y="1436272"/>
                </a:lnTo>
                <a:lnTo>
                  <a:pt x="17354" y="1483164"/>
                </a:lnTo>
                <a:lnTo>
                  <a:pt x="37869" y="1526351"/>
                </a:lnTo>
                <a:lnTo>
                  <a:pt x="65230" y="1565048"/>
                </a:lnTo>
                <a:lnTo>
                  <a:pt x="98651" y="1598469"/>
                </a:lnTo>
                <a:lnTo>
                  <a:pt x="137348" y="1625830"/>
                </a:lnTo>
                <a:lnTo>
                  <a:pt x="180535" y="1646345"/>
                </a:lnTo>
                <a:lnTo>
                  <a:pt x="227427" y="1659230"/>
                </a:lnTo>
                <a:lnTo>
                  <a:pt x="277240" y="1663700"/>
                </a:lnTo>
                <a:lnTo>
                  <a:pt x="4137532" y="1663700"/>
                </a:lnTo>
                <a:lnTo>
                  <a:pt x="4187379" y="1659230"/>
                </a:lnTo>
                <a:lnTo>
                  <a:pt x="4234289" y="1646345"/>
                </a:lnTo>
                <a:lnTo>
                  <a:pt x="4277482" y="1625830"/>
                </a:lnTo>
                <a:lnTo>
                  <a:pt x="4316174" y="1598469"/>
                </a:lnTo>
                <a:lnTo>
                  <a:pt x="4349585" y="1565048"/>
                </a:lnTo>
                <a:lnTo>
                  <a:pt x="4376932" y="1526351"/>
                </a:lnTo>
                <a:lnTo>
                  <a:pt x="4397434" y="1483164"/>
                </a:lnTo>
                <a:lnTo>
                  <a:pt x="4410308" y="1436272"/>
                </a:lnTo>
                <a:lnTo>
                  <a:pt x="4414774" y="1386459"/>
                </a:lnTo>
                <a:lnTo>
                  <a:pt x="4414774" y="277240"/>
                </a:lnTo>
                <a:lnTo>
                  <a:pt x="4410308" y="227427"/>
                </a:lnTo>
                <a:lnTo>
                  <a:pt x="4397434" y="180535"/>
                </a:lnTo>
                <a:lnTo>
                  <a:pt x="4376932" y="137348"/>
                </a:lnTo>
                <a:lnTo>
                  <a:pt x="4349585" y="98651"/>
                </a:lnTo>
                <a:lnTo>
                  <a:pt x="4316174" y="65230"/>
                </a:lnTo>
                <a:lnTo>
                  <a:pt x="4277482" y="37869"/>
                </a:lnTo>
                <a:lnTo>
                  <a:pt x="4234289" y="17354"/>
                </a:lnTo>
                <a:lnTo>
                  <a:pt x="4187379" y="4469"/>
                </a:lnTo>
                <a:lnTo>
                  <a:pt x="4137532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8"/>
          <p:cNvSpPr/>
          <p:nvPr/>
        </p:nvSpPr>
        <p:spPr>
          <a:xfrm>
            <a:off x="3181320" y="685800"/>
            <a:ext cx="4412880" cy="16614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0" y="277240"/>
                </a:moveTo>
                <a:lnTo>
                  <a:pt x="4469" y="227427"/>
                </a:lnTo>
                <a:lnTo>
                  <a:pt x="17354" y="180535"/>
                </a:lnTo>
                <a:lnTo>
                  <a:pt x="37869" y="137348"/>
                </a:lnTo>
                <a:lnTo>
                  <a:pt x="65230" y="98651"/>
                </a:lnTo>
                <a:lnTo>
                  <a:pt x="98651" y="65230"/>
                </a:lnTo>
                <a:lnTo>
                  <a:pt x="137348" y="37869"/>
                </a:lnTo>
                <a:lnTo>
                  <a:pt x="180535" y="17354"/>
                </a:lnTo>
                <a:lnTo>
                  <a:pt x="227427" y="4469"/>
                </a:lnTo>
                <a:lnTo>
                  <a:pt x="277240" y="0"/>
                </a:lnTo>
                <a:lnTo>
                  <a:pt x="4137532" y="0"/>
                </a:lnTo>
                <a:lnTo>
                  <a:pt x="4187379" y="4469"/>
                </a:lnTo>
                <a:lnTo>
                  <a:pt x="4234289" y="17354"/>
                </a:lnTo>
                <a:lnTo>
                  <a:pt x="4277482" y="37869"/>
                </a:lnTo>
                <a:lnTo>
                  <a:pt x="4316174" y="65230"/>
                </a:lnTo>
                <a:lnTo>
                  <a:pt x="4349585" y="98651"/>
                </a:lnTo>
                <a:lnTo>
                  <a:pt x="4376932" y="137348"/>
                </a:lnTo>
                <a:lnTo>
                  <a:pt x="4397434" y="180535"/>
                </a:lnTo>
                <a:lnTo>
                  <a:pt x="4410308" y="227427"/>
                </a:lnTo>
                <a:lnTo>
                  <a:pt x="4414774" y="277240"/>
                </a:lnTo>
                <a:lnTo>
                  <a:pt x="4414901" y="1386459"/>
                </a:lnTo>
                <a:lnTo>
                  <a:pt x="4410308" y="1436272"/>
                </a:lnTo>
                <a:lnTo>
                  <a:pt x="4397434" y="1483164"/>
                </a:lnTo>
                <a:lnTo>
                  <a:pt x="4376932" y="1526351"/>
                </a:lnTo>
                <a:lnTo>
                  <a:pt x="4349585" y="1565048"/>
                </a:lnTo>
                <a:lnTo>
                  <a:pt x="4316174" y="1598469"/>
                </a:lnTo>
                <a:lnTo>
                  <a:pt x="4277482" y="1625830"/>
                </a:lnTo>
                <a:lnTo>
                  <a:pt x="4234289" y="1646345"/>
                </a:lnTo>
                <a:lnTo>
                  <a:pt x="4187379" y="1659230"/>
                </a:lnTo>
                <a:lnTo>
                  <a:pt x="4137532" y="1663700"/>
                </a:lnTo>
                <a:lnTo>
                  <a:pt x="277240" y="1663700"/>
                </a:lnTo>
                <a:lnTo>
                  <a:pt x="227427" y="1659230"/>
                </a:lnTo>
                <a:lnTo>
                  <a:pt x="180535" y="1646345"/>
                </a:lnTo>
                <a:lnTo>
                  <a:pt x="137348" y="1625830"/>
                </a:lnTo>
                <a:lnTo>
                  <a:pt x="98651" y="1598469"/>
                </a:lnTo>
                <a:lnTo>
                  <a:pt x="65230" y="1565048"/>
                </a:lnTo>
                <a:lnTo>
                  <a:pt x="37869" y="1526351"/>
                </a:lnTo>
                <a:lnTo>
                  <a:pt x="17354" y="1483164"/>
                </a:lnTo>
                <a:lnTo>
                  <a:pt x="4469" y="1436272"/>
                </a:lnTo>
                <a:lnTo>
                  <a:pt x="0" y="1386459"/>
                </a:lnTo>
                <a:lnTo>
                  <a:pt x="0" y="27724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9"/>
          <p:cNvSpPr/>
          <p:nvPr/>
        </p:nvSpPr>
        <p:spPr>
          <a:xfrm>
            <a:off x="3157920" y="806040"/>
            <a:ext cx="434808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14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направления бюджетной и налоговой  политики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на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2022-2024 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(Постановление Администрации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27.10.2021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№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77)</a:t>
            </a:r>
            <a:endParaRPr dirty="0"/>
          </a:p>
        </p:txBody>
      </p:sp>
      <p:sp>
        <p:nvSpPr>
          <p:cNvPr id="222" name="CustomShape 20"/>
          <p:cNvSpPr/>
          <p:nvPr/>
        </p:nvSpPr>
        <p:spPr>
          <a:xfrm>
            <a:off x="6304680" y="3670560"/>
            <a:ext cx="1051200" cy="733680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0" y="627507"/>
                </a:lnTo>
                <a:lnTo>
                  <a:pt x="340233" y="735584"/>
                </a:lnTo>
                <a:lnTo>
                  <a:pt x="282193" y="623443"/>
                </a:lnTo>
                <a:lnTo>
                  <a:pt x="714966" y="399288"/>
                </a:lnTo>
                <a:lnTo>
                  <a:pt x="166115" y="399288"/>
                </a:lnTo>
                <a:lnTo>
                  <a:pt x="108076" y="287274"/>
                </a:lnTo>
                <a:close/>
                <a:moveTo>
                  <a:pt x="937133" y="0"/>
                </a:moveTo>
                <a:lnTo>
                  <a:pt x="166115" y="399288"/>
                </a:lnTo>
                <a:lnTo>
                  <a:pt x="714966" y="399288"/>
                </a:lnTo>
                <a:lnTo>
                  <a:pt x="1053338" y="224028"/>
                </a:lnTo>
                <a:lnTo>
                  <a:pt x="937133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21"/>
          <p:cNvSpPr/>
          <p:nvPr/>
        </p:nvSpPr>
        <p:spPr>
          <a:xfrm>
            <a:off x="6304680" y="3670560"/>
            <a:ext cx="1051200" cy="733680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166115" y="399288"/>
                </a:lnTo>
                <a:lnTo>
                  <a:pt x="937133" y="0"/>
                </a:lnTo>
                <a:lnTo>
                  <a:pt x="1053338" y="224028"/>
                </a:lnTo>
                <a:lnTo>
                  <a:pt x="282193" y="623443"/>
                </a:lnTo>
                <a:lnTo>
                  <a:pt x="340233" y="735584"/>
                </a:lnTo>
                <a:lnTo>
                  <a:pt x="0" y="627507"/>
                </a:lnTo>
                <a:lnTo>
                  <a:pt x="108076" y="287274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2"/>
          <p:cNvSpPr/>
          <p:nvPr/>
        </p:nvSpPr>
        <p:spPr>
          <a:xfrm>
            <a:off x="2730240" y="2265480"/>
            <a:ext cx="1380960" cy="189648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210819" y="0"/>
                </a:moveTo>
                <a:lnTo>
                  <a:pt x="0" y="138937"/>
                </a:lnTo>
                <a:lnTo>
                  <a:pt x="1066673" y="1757426"/>
                </a:lnTo>
                <a:lnTo>
                  <a:pt x="961263" y="1826768"/>
                </a:lnTo>
                <a:lnTo>
                  <a:pt x="1310893" y="1898650"/>
                </a:lnTo>
                <a:lnTo>
                  <a:pt x="1368493" y="1618488"/>
                </a:lnTo>
                <a:lnTo>
                  <a:pt x="1277365" y="1618488"/>
                </a:lnTo>
                <a:lnTo>
                  <a:pt x="210819" y="0"/>
                </a:lnTo>
                <a:close/>
                <a:moveTo>
                  <a:pt x="1382776" y="1549019"/>
                </a:moveTo>
                <a:lnTo>
                  <a:pt x="1277365" y="1618488"/>
                </a:lnTo>
                <a:lnTo>
                  <a:pt x="1368493" y="1618488"/>
                </a:lnTo>
                <a:lnTo>
                  <a:pt x="1382776" y="1549019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3"/>
          <p:cNvSpPr/>
          <p:nvPr/>
        </p:nvSpPr>
        <p:spPr>
          <a:xfrm>
            <a:off x="2730240" y="2265480"/>
            <a:ext cx="1380960" cy="189648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961263" y="1826768"/>
                </a:moveTo>
                <a:lnTo>
                  <a:pt x="1066673" y="1757426"/>
                </a:lnTo>
                <a:lnTo>
                  <a:pt x="0" y="138937"/>
                </a:lnTo>
                <a:lnTo>
                  <a:pt x="210819" y="0"/>
                </a:lnTo>
                <a:lnTo>
                  <a:pt x="1277365" y="1618488"/>
                </a:lnTo>
                <a:lnTo>
                  <a:pt x="1382776" y="1549019"/>
                </a:lnTo>
                <a:lnTo>
                  <a:pt x="1310893" y="1898650"/>
                </a:lnTo>
                <a:lnTo>
                  <a:pt x="961263" y="1826768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4"/>
          <p:cNvSpPr/>
          <p:nvPr/>
        </p:nvSpPr>
        <p:spPr>
          <a:xfrm>
            <a:off x="2115360" y="4122360"/>
            <a:ext cx="1054440" cy="72432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113156" y="0"/>
                </a:moveTo>
                <a:lnTo>
                  <a:pt x="0" y="226567"/>
                </a:lnTo>
                <a:lnTo>
                  <a:pt x="773176" y="612901"/>
                </a:lnTo>
                <a:lnTo>
                  <a:pt x="716661" y="726185"/>
                </a:lnTo>
                <a:lnTo>
                  <a:pt x="1056386" y="612774"/>
                </a:lnTo>
                <a:lnTo>
                  <a:pt x="980764" y="386333"/>
                </a:lnTo>
                <a:lnTo>
                  <a:pt x="886460" y="386333"/>
                </a:lnTo>
                <a:lnTo>
                  <a:pt x="113156" y="0"/>
                </a:lnTo>
                <a:close/>
                <a:moveTo>
                  <a:pt x="942975" y="273176"/>
                </a:moveTo>
                <a:lnTo>
                  <a:pt x="886460" y="386333"/>
                </a:lnTo>
                <a:lnTo>
                  <a:pt x="980764" y="386333"/>
                </a:lnTo>
                <a:lnTo>
                  <a:pt x="942975" y="273176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5"/>
          <p:cNvSpPr/>
          <p:nvPr/>
        </p:nvSpPr>
        <p:spPr>
          <a:xfrm>
            <a:off x="2115360" y="4122360"/>
            <a:ext cx="1054440" cy="72432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716661" y="726185"/>
                </a:moveTo>
                <a:lnTo>
                  <a:pt x="773176" y="612901"/>
                </a:lnTo>
                <a:lnTo>
                  <a:pt x="0" y="226567"/>
                </a:lnTo>
                <a:lnTo>
                  <a:pt x="113156" y="0"/>
                </a:lnTo>
                <a:lnTo>
                  <a:pt x="886460" y="386333"/>
                </a:lnTo>
                <a:lnTo>
                  <a:pt x="942975" y="273176"/>
                </a:lnTo>
                <a:lnTo>
                  <a:pt x="1056386" y="612774"/>
                </a:lnTo>
                <a:lnTo>
                  <a:pt x="716661" y="726185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6"/>
          <p:cNvSpPr/>
          <p:nvPr/>
        </p:nvSpPr>
        <p:spPr>
          <a:xfrm>
            <a:off x="4368600" y="2366280"/>
            <a:ext cx="974520" cy="169200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231266" y="0"/>
                </a:moveTo>
                <a:lnTo>
                  <a:pt x="0" y="103250"/>
                </a:lnTo>
                <a:lnTo>
                  <a:pt x="629665" y="1514602"/>
                </a:lnTo>
                <a:lnTo>
                  <a:pt x="514095" y="1566164"/>
                </a:lnTo>
                <a:lnTo>
                  <a:pt x="848487" y="1694180"/>
                </a:lnTo>
                <a:lnTo>
                  <a:pt x="956763" y="1411351"/>
                </a:lnTo>
                <a:lnTo>
                  <a:pt x="860932" y="1411351"/>
                </a:lnTo>
                <a:lnTo>
                  <a:pt x="231266" y="0"/>
                </a:lnTo>
                <a:close/>
                <a:moveTo>
                  <a:pt x="976502" y="1359789"/>
                </a:moveTo>
                <a:lnTo>
                  <a:pt x="860932" y="1411351"/>
                </a:lnTo>
                <a:lnTo>
                  <a:pt x="956763" y="1411351"/>
                </a:lnTo>
                <a:lnTo>
                  <a:pt x="976502" y="1359789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7"/>
          <p:cNvSpPr/>
          <p:nvPr/>
        </p:nvSpPr>
        <p:spPr>
          <a:xfrm>
            <a:off x="4368600" y="2366280"/>
            <a:ext cx="974520" cy="169200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514095" y="1566164"/>
                </a:moveTo>
                <a:lnTo>
                  <a:pt x="629665" y="1514602"/>
                </a:lnTo>
                <a:lnTo>
                  <a:pt x="0" y="103250"/>
                </a:lnTo>
                <a:lnTo>
                  <a:pt x="231266" y="0"/>
                </a:lnTo>
                <a:lnTo>
                  <a:pt x="860932" y="1411351"/>
                </a:lnTo>
                <a:lnTo>
                  <a:pt x="976502" y="1359789"/>
                </a:lnTo>
                <a:lnTo>
                  <a:pt x="848487" y="1694180"/>
                </a:lnTo>
                <a:lnTo>
                  <a:pt x="514095" y="1566164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2120760" y="1511280"/>
            <a:ext cx="5331960" cy="1126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"/>
          <p:cNvSpPr/>
          <p:nvPr/>
        </p:nvSpPr>
        <p:spPr>
          <a:xfrm>
            <a:off x="2769480" y="1729440"/>
            <a:ext cx="4037040" cy="60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20120" indent="-130608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Бюджетная система</a:t>
            </a:r>
            <a:r>
              <a:rPr lang="ru-RU" sz="2000" b="1" strike="noStrike" spc="-21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Российской  Федерации</a:t>
            </a:r>
            <a:endParaRPr/>
          </a:p>
        </p:txBody>
      </p:sp>
      <p:sp>
        <p:nvSpPr>
          <p:cNvPr id="232" name="CustomShape 3"/>
          <p:cNvSpPr/>
          <p:nvPr/>
        </p:nvSpPr>
        <p:spPr>
          <a:xfrm>
            <a:off x="152280" y="2968560"/>
            <a:ext cx="1418760" cy="120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4"/>
          <p:cNvSpPr/>
          <p:nvPr/>
        </p:nvSpPr>
        <p:spPr>
          <a:xfrm>
            <a:off x="375480" y="3146760"/>
            <a:ext cx="9763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федерал  ьный  бюджет</a:t>
            </a:r>
            <a:endParaRPr/>
          </a:p>
        </p:txBody>
      </p:sp>
      <p:sp>
        <p:nvSpPr>
          <p:cNvPr id="234" name="CustomShape 5"/>
          <p:cNvSpPr/>
          <p:nvPr/>
        </p:nvSpPr>
        <p:spPr>
          <a:xfrm>
            <a:off x="1663560" y="2968560"/>
            <a:ext cx="1924920" cy="1277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6"/>
          <p:cNvSpPr/>
          <p:nvPr/>
        </p:nvSpPr>
        <p:spPr>
          <a:xfrm>
            <a:off x="1861200" y="2957400"/>
            <a:ext cx="1532520" cy="127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720"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4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1400" b="1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у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дарственных  внебюджетных  фондов  Российской  Федерации</a:t>
            </a:r>
            <a:endParaRPr/>
          </a:p>
        </p:txBody>
      </p:sp>
      <p:sp>
        <p:nvSpPr>
          <p:cNvPr id="236" name="CustomShape 7"/>
          <p:cNvSpPr/>
          <p:nvPr/>
        </p:nvSpPr>
        <p:spPr>
          <a:xfrm>
            <a:off x="3681360" y="2968560"/>
            <a:ext cx="1637640" cy="120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8"/>
          <p:cNvSpPr/>
          <p:nvPr/>
        </p:nvSpPr>
        <p:spPr>
          <a:xfrm>
            <a:off x="3903480" y="3073320"/>
            <a:ext cx="1192320" cy="9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44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субъектов  </a:t>
            </a:r>
            <a:r>
              <a:rPr lang="ru-RU" sz="1600" b="1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1600" b="1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сийс</a:t>
            </a:r>
            <a:r>
              <a:rPr lang="ru-RU" sz="1600" b="1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ой  Федерации</a:t>
            </a:r>
            <a:endParaRPr/>
          </a:p>
        </p:txBody>
      </p:sp>
      <p:sp>
        <p:nvSpPr>
          <p:cNvPr id="238" name="CustomShape 9"/>
          <p:cNvSpPr/>
          <p:nvPr/>
        </p:nvSpPr>
        <p:spPr>
          <a:xfrm>
            <a:off x="5407200" y="2968560"/>
            <a:ext cx="2071080" cy="1491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10"/>
          <p:cNvSpPr/>
          <p:nvPr/>
        </p:nvSpPr>
        <p:spPr>
          <a:xfrm>
            <a:off x="5508104" y="3041640"/>
            <a:ext cx="1944616" cy="119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5760"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территориальных          </a:t>
            </a:r>
            <a:r>
              <a:rPr lang="ru-RU" sz="1600" b="1" strike="noStrike" spc="-24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6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1600" b="1" strike="noStrike" spc="-63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у</a:t>
            </a:r>
            <a:r>
              <a:rPr lang="ru-RU" sz="16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дарственны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х               </a:t>
            </a: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внебюджетных  фондов</a:t>
            </a:r>
            <a:endParaRPr dirty="0"/>
          </a:p>
        </p:txBody>
      </p:sp>
      <p:sp>
        <p:nvSpPr>
          <p:cNvPr id="240" name="CustomShape 11"/>
          <p:cNvSpPr/>
          <p:nvPr/>
        </p:nvSpPr>
        <p:spPr>
          <a:xfrm>
            <a:off x="7570800" y="3041640"/>
            <a:ext cx="1418760" cy="127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12"/>
          <p:cNvSpPr/>
          <p:nvPr/>
        </p:nvSpPr>
        <p:spPr>
          <a:xfrm>
            <a:off x="7784280" y="3255480"/>
            <a:ext cx="9961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местные  </a:t>
            </a:r>
            <a:r>
              <a:rPr lang="ru-RU" sz="18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 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ы</a:t>
            </a:r>
            <a:endParaRPr/>
          </a:p>
        </p:txBody>
      </p:sp>
      <p:sp>
        <p:nvSpPr>
          <p:cNvPr id="242" name="CustomShape 13"/>
          <p:cNvSpPr/>
          <p:nvPr/>
        </p:nvSpPr>
        <p:spPr>
          <a:xfrm>
            <a:off x="4059360" y="4962600"/>
            <a:ext cx="2247120" cy="1807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14"/>
          <p:cNvSpPr/>
          <p:nvPr/>
        </p:nvSpPr>
        <p:spPr>
          <a:xfrm>
            <a:off x="4140360" y="5013360"/>
            <a:ext cx="2085840" cy="1653840"/>
          </a:xfrm>
          <a:custGeom>
            <a:avLst/>
            <a:gdLst/>
            <a:ahLst/>
            <a:cxnLst/>
            <a:rect l="l" t="t" r="r" b="b"/>
            <a:pathLst>
              <a:path w="2087879" h="1656079">
                <a:moveTo>
                  <a:pt x="0" y="1655826"/>
                </a:moveTo>
                <a:lnTo>
                  <a:pt x="2087499" y="1655826"/>
                </a:lnTo>
                <a:lnTo>
                  <a:pt x="2087499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15"/>
          <p:cNvSpPr/>
          <p:nvPr/>
        </p:nvSpPr>
        <p:spPr>
          <a:xfrm>
            <a:off x="4348080" y="5464080"/>
            <a:ext cx="167472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-36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муниципальных  районов</a:t>
            </a:r>
            <a:endParaRPr/>
          </a:p>
        </p:txBody>
      </p:sp>
      <p:sp>
        <p:nvSpPr>
          <p:cNvPr id="245" name="CustomShape 16"/>
          <p:cNvSpPr/>
          <p:nvPr/>
        </p:nvSpPr>
        <p:spPr>
          <a:xfrm>
            <a:off x="1755720" y="4962600"/>
            <a:ext cx="2101320" cy="1807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17"/>
          <p:cNvSpPr/>
          <p:nvPr/>
        </p:nvSpPr>
        <p:spPr>
          <a:xfrm>
            <a:off x="1835280" y="5013360"/>
            <a:ext cx="1942920" cy="1653840"/>
          </a:xfrm>
          <a:custGeom>
            <a:avLst/>
            <a:gdLst/>
            <a:ahLst/>
            <a:cxnLst/>
            <a:rect l="l" t="t" r="r" b="b"/>
            <a:pathLst>
              <a:path w="1945004" h="1656079">
                <a:moveTo>
                  <a:pt x="0" y="1655826"/>
                </a:moveTo>
                <a:lnTo>
                  <a:pt x="1944751" y="1655826"/>
                </a:lnTo>
                <a:lnTo>
                  <a:pt x="1944751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18"/>
          <p:cNvSpPr/>
          <p:nvPr/>
        </p:nvSpPr>
        <p:spPr>
          <a:xfrm>
            <a:off x="1835280" y="5013360"/>
            <a:ext cx="1942920" cy="119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461160" indent="39240"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</a:t>
            </a:r>
            <a:r>
              <a:rPr lang="ru-RU" sz="1600" b="1" strike="noStrike" spc="-3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16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ских  округов</a:t>
            </a:r>
            <a:endParaRPr/>
          </a:p>
        </p:txBody>
      </p:sp>
      <p:sp>
        <p:nvSpPr>
          <p:cNvPr id="248" name="CustomShape 19"/>
          <p:cNvSpPr/>
          <p:nvPr/>
        </p:nvSpPr>
        <p:spPr>
          <a:xfrm>
            <a:off x="6364440" y="4962600"/>
            <a:ext cx="2644200" cy="1814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20"/>
          <p:cNvSpPr/>
          <p:nvPr/>
        </p:nvSpPr>
        <p:spPr>
          <a:xfrm>
            <a:off x="6443640" y="5013360"/>
            <a:ext cx="2482560" cy="1653840"/>
          </a:xfrm>
          <a:custGeom>
            <a:avLst/>
            <a:gdLst/>
            <a:ahLst/>
            <a:cxnLst/>
            <a:rect l="l" t="t" r="r" b="b"/>
            <a:pathLst>
              <a:path w="2484754" h="1656079">
                <a:moveTo>
                  <a:pt x="0" y="1655826"/>
                </a:moveTo>
                <a:lnTo>
                  <a:pt x="2484374" y="1655826"/>
                </a:lnTo>
                <a:lnTo>
                  <a:pt x="2484374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1"/>
          <p:cNvSpPr/>
          <p:nvPr/>
        </p:nvSpPr>
        <p:spPr>
          <a:xfrm>
            <a:off x="6579000" y="5479200"/>
            <a:ext cx="2217960" cy="4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9000" indent="-8496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городских</a:t>
            </a:r>
            <a:r>
              <a:rPr lang="ru-RU" sz="160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 сельских</a:t>
            </a:r>
            <a:r>
              <a:rPr lang="ru-RU" sz="1600" b="1" strike="noStrike" spc="-6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поселений</a:t>
            </a:r>
            <a:endParaRPr/>
          </a:p>
        </p:txBody>
      </p:sp>
      <p:sp>
        <p:nvSpPr>
          <p:cNvPr id="251" name="CustomShape 22"/>
          <p:cNvSpPr/>
          <p:nvPr/>
        </p:nvSpPr>
        <p:spPr>
          <a:xfrm>
            <a:off x="493920" y="2505600"/>
            <a:ext cx="4309200" cy="72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23"/>
          <p:cNvSpPr/>
          <p:nvPr/>
        </p:nvSpPr>
        <p:spPr>
          <a:xfrm>
            <a:off x="2368440" y="2505600"/>
            <a:ext cx="2434680" cy="7156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4"/>
          <p:cNvSpPr/>
          <p:nvPr/>
        </p:nvSpPr>
        <p:spPr>
          <a:xfrm>
            <a:off x="4311360" y="2519280"/>
            <a:ext cx="514440" cy="706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25"/>
          <p:cNvSpPr/>
          <p:nvPr/>
        </p:nvSpPr>
        <p:spPr>
          <a:xfrm>
            <a:off x="4622400" y="2505600"/>
            <a:ext cx="2073600" cy="7203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26"/>
          <p:cNvSpPr/>
          <p:nvPr/>
        </p:nvSpPr>
        <p:spPr>
          <a:xfrm>
            <a:off x="4549320" y="2505600"/>
            <a:ext cx="4021200" cy="7887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27"/>
          <p:cNvSpPr/>
          <p:nvPr/>
        </p:nvSpPr>
        <p:spPr>
          <a:xfrm>
            <a:off x="3012840" y="4253400"/>
            <a:ext cx="5344200" cy="9273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8"/>
          <p:cNvSpPr/>
          <p:nvPr/>
        </p:nvSpPr>
        <p:spPr>
          <a:xfrm>
            <a:off x="3203640" y="4280040"/>
            <a:ext cx="5076720" cy="705960"/>
          </a:xfrm>
          <a:custGeom>
            <a:avLst/>
            <a:gdLst/>
            <a:ahLst/>
            <a:cxnLst/>
            <a:rect l="l" t="t" r="r" b="b"/>
            <a:pathLst>
              <a:path w="5078730" h="708025">
                <a:moveTo>
                  <a:pt x="92710" y="590550"/>
                </a:moveTo>
                <a:lnTo>
                  <a:pt x="0" y="661924"/>
                </a:lnTo>
                <a:lnTo>
                  <a:pt x="107696" y="707517"/>
                </a:lnTo>
                <a:lnTo>
                  <a:pt x="115062" y="704469"/>
                </a:lnTo>
                <a:lnTo>
                  <a:pt x="117855" y="697992"/>
                </a:lnTo>
                <a:lnTo>
                  <a:pt x="120650" y="691642"/>
                </a:lnTo>
                <a:lnTo>
                  <a:pt x="117601" y="684149"/>
                </a:lnTo>
                <a:lnTo>
                  <a:pt x="87430" y="671322"/>
                </a:lnTo>
                <a:lnTo>
                  <a:pt x="26543" y="671322"/>
                </a:lnTo>
                <a:lnTo>
                  <a:pt x="23368" y="646049"/>
                </a:lnTo>
                <a:lnTo>
                  <a:pt x="69917" y="640096"/>
                </a:lnTo>
                <a:lnTo>
                  <a:pt x="102615" y="614934"/>
                </a:lnTo>
                <a:lnTo>
                  <a:pt x="108203" y="610743"/>
                </a:lnTo>
                <a:lnTo>
                  <a:pt x="109220" y="602742"/>
                </a:lnTo>
                <a:lnTo>
                  <a:pt x="104901" y="597154"/>
                </a:lnTo>
                <a:lnTo>
                  <a:pt x="100711" y="591566"/>
                </a:lnTo>
                <a:lnTo>
                  <a:pt x="92710" y="590550"/>
                </a:lnTo>
                <a:close/>
                <a:moveTo>
                  <a:pt x="69917" y="640096"/>
                </a:moveTo>
                <a:lnTo>
                  <a:pt x="23368" y="646049"/>
                </a:lnTo>
                <a:lnTo>
                  <a:pt x="26543" y="671322"/>
                </a:lnTo>
                <a:lnTo>
                  <a:pt x="46401" y="668782"/>
                </a:lnTo>
                <a:lnTo>
                  <a:pt x="32638" y="668782"/>
                </a:lnTo>
                <a:lnTo>
                  <a:pt x="29844" y="646938"/>
                </a:lnTo>
                <a:lnTo>
                  <a:pt x="61025" y="646938"/>
                </a:lnTo>
                <a:lnTo>
                  <a:pt x="69917" y="640096"/>
                </a:lnTo>
                <a:close/>
                <a:moveTo>
                  <a:pt x="73305" y="665340"/>
                </a:moveTo>
                <a:lnTo>
                  <a:pt x="26543" y="671322"/>
                </a:lnTo>
                <a:lnTo>
                  <a:pt x="87430" y="671322"/>
                </a:lnTo>
                <a:lnTo>
                  <a:pt x="73305" y="665340"/>
                </a:lnTo>
                <a:close/>
                <a:moveTo>
                  <a:pt x="29844" y="646938"/>
                </a:moveTo>
                <a:lnTo>
                  <a:pt x="32638" y="668782"/>
                </a:lnTo>
                <a:lnTo>
                  <a:pt x="49958" y="655454"/>
                </a:lnTo>
                <a:lnTo>
                  <a:pt x="29844" y="646938"/>
                </a:lnTo>
                <a:close/>
                <a:moveTo>
                  <a:pt x="49958" y="655454"/>
                </a:moveTo>
                <a:lnTo>
                  <a:pt x="32638" y="668782"/>
                </a:lnTo>
                <a:lnTo>
                  <a:pt x="46401" y="668782"/>
                </a:lnTo>
                <a:lnTo>
                  <a:pt x="73305" y="665340"/>
                </a:lnTo>
                <a:lnTo>
                  <a:pt x="49958" y="655454"/>
                </a:lnTo>
                <a:close/>
                <a:moveTo>
                  <a:pt x="5075174" y="0"/>
                </a:moveTo>
                <a:lnTo>
                  <a:pt x="69917" y="640096"/>
                </a:lnTo>
                <a:lnTo>
                  <a:pt x="49958" y="655454"/>
                </a:lnTo>
                <a:lnTo>
                  <a:pt x="73305" y="665340"/>
                </a:lnTo>
                <a:lnTo>
                  <a:pt x="5078476" y="25146"/>
                </a:lnTo>
                <a:lnTo>
                  <a:pt x="5075174" y="0"/>
                </a:lnTo>
                <a:close/>
                <a:moveTo>
                  <a:pt x="61025" y="646938"/>
                </a:moveTo>
                <a:lnTo>
                  <a:pt x="29844" y="646938"/>
                </a:lnTo>
                <a:lnTo>
                  <a:pt x="49958" y="655454"/>
                </a:lnTo>
                <a:lnTo>
                  <a:pt x="61025" y="646938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9"/>
          <p:cNvSpPr/>
          <p:nvPr/>
        </p:nvSpPr>
        <p:spPr>
          <a:xfrm>
            <a:off x="4994280" y="4253400"/>
            <a:ext cx="3364200" cy="999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0"/>
          <p:cNvSpPr/>
          <p:nvPr/>
        </p:nvSpPr>
        <p:spPr>
          <a:xfrm>
            <a:off x="5184720" y="4280400"/>
            <a:ext cx="3096720" cy="765720"/>
          </a:xfrm>
          <a:custGeom>
            <a:avLst/>
            <a:gdLst/>
            <a:ahLst/>
            <a:cxnLst/>
            <a:rect l="l" t="t" r="r" b="b"/>
            <a:pathLst>
              <a:path w="3098800" h="767714">
                <a:moveTo>
                  <a:pt x="84962" y="652780"/>
                </a:moveTo>
                <a:lnTo>
                  <a:pt x="79883" y="657479"/>
                </a:lnTo>
                <a:lnTo>
                  <a:pt x="0" y="733044"/>
                </a:lnTo>
                <a:lnTo>
                  <a:pt x="105028" y="765429"/>
                </a:lnTo>
                <a:lnTo>
                  <a:pt x="111760" y="767588"/>
                </a:lnTo>
                <a:lnTo>
                  <a:pt x="118872" y="763778"/>
                </a:lnTo>
                <a:lnTo>
                  <a:pt x="120903" y="757047"/>
                </a:lnTo>
                <a:lnTo>
                  <a:pt x="122936" y="750443"/>
                </a:lnTo>
                <a:lnTo>
                  <a:pt x="119252" y="743331"/>
                </a:lnTo>
                <a:lnTo>
                  <a:pt x="112522" y="741172"/>
                </a:lnTo>
                <a:lnTo>
                  <a:pt x="107974" y="739775"/>
                </a:lnTo>
                <a:lnTo>
                  <a:pt x="27304" y="739775"/>
                </a:lnTo>
                <a:lnTo>
                  <a:pt x="21589" y="715010"/>
                </a:lnTo>
                <a:lnTo>
                  <a:pt x="67261" y="704376"/>
                </a:lnTo>
                <a:lnTo>
                  <a:pt x="97282" y="676021"/>
                </a:lnTo>
                <a:lnTo>
                  <a:pt x="102488" y="671195"/>
                </a:lnTo>
                <a:lnTo>
                  <a:pt x="102615" y="663194"/>
                </a:lnTo>
                <a:lnTo>
                  <a:pt x="97916" y="657987"/>
                </a:lnTo>
                <a:lnTo>
                  <a:pt x="93090" y="652907"/>
                </a:lnTo>
                <a:lnTo>
                  <a:pt x="84962" y="652780"/>
                </a:lnTo>
                <a:close/>
                <a:moveTo>
                  <a:pt x="67261" y="704376"/>
                </a:moveTo>
                <a:lnTo>
                  <a:pt x="21589" y="715010"/>
                </a:lnTo>
                <a:lnTo>
                  <a:pt x="27304" y="739775"/>
                </a:lnTo>
                <a:lnTo>
                  <a:pt x="40940" y="736600"/>
                </a:lnTo>
                <a:lnTo>
                  <a:pt x="33147" y="736600"/>
                </a:lnTo>
                <a:lnTo>
                  <a:pt x="28194" y="715264"/>
                </a:lnTo>
                <a:lnTo>
                  <a:pt x="55735" y="715264"/>
                </a:lnTo>
                <a:lnTo>
                  <a:pt x="67261" y="704376"/>
                </a:lnTo>
                <a:close/>
                <a:moveTo>
                  <a:pt x="73194" y="729089"/>
                </a:moveTo>
                <a:lnTo>
                  <a:pt x="27304" y="739775"/>
                </a:lnTo>
                <a:lnTo>
                  <a:pt x="107974" y="739775"/>
                </a:lnTo>
                <a:lnTo>
                  <a:pt x="73194" y="729089"/>
                </a:lnTo>
                <a:close/>
                <a:moveTo>
                  <a:pt x="28194" y="715264"/>
                </a:moveTo>
                <a:lnTo>
                  <a:pt x="33147" y="736600"/>
                </a:lnTo>
                <a:lnTo>
                  <a:pt x="48975" y="721648"/>
                </a:lnTo>
                <a:lnTo>
                  <a:pt x="28194" y="715264"/>
                </a:lnTo>
                <a:close/>
                <a:moveTo>
                  <a:pt x="48975" y="721648"/>
                </a:moveTo>
                <a:lnTo>
                  <a:pt x="33147" y="736600"/>
                </a:lnTo>
                <a:lnTo>
                  <a:pt x="40940" y="736600"/>
                </a:lnTo>
                <a:lnTo>
                  <a:pt x="73194" y="729089"/>
                </a:lnTo>
                <a:lnTo>
                  <a:pt x="48975" y="721648"/>
                </a:lnTo>
                <a:close/>
                <a:moveTo>
                  <a:pt x="3092704" y="0"/>
                </a:moveTo>
                <a:lnTo>
                  <a:pt x="67261" y="704376"/>
                </a:lnTo>
                <a:lnTo>
                  <a:pt x="48975" y="721648"/>
                </a:lnTo>
                <a:lnTo>
                  <a:pt x="73194" y="729089"/>
                </a:lnTo>
                <a:lnTo>
                  <a:pt x="3098546" y="24638"/>
                </a:lnTo>
                <a:lnTo>
                  <a:pt x="3092704" y="0"/>
                </a:lnTo>
                <a:close/>
                <a:moveTo>
                  <a:pt x="55735" y="715264"/>
                </a:moveTo>
                <a:lnTo>
                  <a:pt x="28194" y="715264"/>
                </a:lnTo>
                <a:lnTo>
                  <a:pt x="48975" y="721648"/>
                </a:lnTo>
                <a:lnTo>
                  <a:pt x="55735" y="715264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31"/>
          <p:cNvSpPr/>
          <p:nvPr/>
        </p:nvSpPr>
        <p:spPr>
          <a:xfrm>
            <a:off x="7836480" y="4260960"/>
            <a:ext cx="531360" cy="10630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32"/>
          <p:cNvSpPr/>
          <p:nvPr/>
        </p:nvSpPr>
        <p:spPr>
          <a:xfrm>
            <a:off x="8002440" y="4288680"/>
            <a:ext cx="288000" cy="794160"/>
          </a:xfrm>
          <a:custGeom>
            <a:avLst/>
            <a:gdLst/>
            <a:ahLst/>
            <a:cxnLst/>
            <a:rect l="l" t="t" r="r" b="b"/>
            <a:pathLst>
              <a:path w="290195" h="796289">
                <a:moveTo>
                  <a:pt x="17906" y="671957"/>
                </a:moveTo>
                <a:lnTo>
                  <a:pt x="4318" y="675005"/>
                </a:lnTo>
                <a:lnTo>
                  <a:pt x="0" y="681863"/>
                </a:lnTo>
                <a:lnTo>
                  <a:pt x="25400" y="796036"/>
                </a:lnTo>
                <a:lnTo>
                  <a:pt x="47786" y="775843"/>
                </a:lnTo>
                <a:lnTo>
                  <a:pt x="45211" y="775843"/>
                </a:lnTo>
                <a:lnTo>
                  <a:pt x="20954" y="768096"/>
                </a:lnTo>
                <a:lnTo>
                  <a:pt x="35235" y="723297"/>
                </a:lnTo>
                <a:lnTo>
                  <a:pt x="24765" y="676275"/>
                </a:lnTo>
                <a:lnTo>
                  <a:pt x="17906" y="671957"/>
                </a:lnTo>
                <a:close/>
                <a:moveTo>
                  <a:pt x="35235" y="723297"/>
                </a:moveTo>
                <a:lnTo>
                  <a:pt x="20954" y="768096"/>
                </a:lnTo>
                <a:lnTo>
                  <a:pt x="45211" y="775843"/>
                </a:lnTo>
                <a:lnTo>
                  <a:pt x="47315" y="769239"/>
                </a:lnTo>
                <a:lnTo>
                  <a:pt x="45466" y="769239"/>
                </a:lnTo>
                <a:lnTo>
                  <a:pt x="24637" y="762635"/>
                </a:lnTo>
                <a:lnTo>
                  <a:pt x="40749" y="748059"/>
                </a:lnTo>
                <a:lnTo>
                  <a:pt x="35235" y="723297"/>
                </a:lnTo>
                <a:close/>
                <a:moveTo>
                  <a:pt x="95250" y="698754"/>
                </a:moveTo>
                <a:lnTo>
                  <a:pt x="59453" y="731138"/>
                </a:lnTo>
                <a:lnTo>
                  <a:pt x="45211" y="775843"/>
                </a:lnTo>
                <a:lnTo>
                  <a:pt x="47786" y="775843"/>
                </a:lnTo>
                <a:lnTo>
                  <a:pt x="112268" y="717677"/>
                </a:lnTo>
                <a:lnTo>
                  <a:pt x="112649" y="709549"/>
                </a:lnTo>
                <a:lnTo>
                  <a:pt x="103250" y="699135"/>
                </a:lnTo>
                <a:lnTo>
                  <a:pt x="95250" y="698754"/>
                </a:lnTo>
                <a:close/>
                <a:moveTo>
                  <a:pt x="40749" y="748059"/>
                </a:moveTo>
                <a:lnTo>
                  <a:pt x="24637" y="762635"/>
                </a:lnTo>
                <a:lnTo>
                  <a:pt x="45466" y="769239"/>
                </a:lnTo>
                <a:lnTo>
                  <a:pt x="40749" y="748059"/>
                </a:lnTo>
                <a:close/>
                <a:moveTo>
                  <a:pt x="59453" y="731138"/>
                </a:moveTo>
                <a:lnTo>
                  <a:pt x="40749" y="748059"/>
                </a:lnTo>
                <a:lnTo>
                  <a:pt x="45466" y="769239"/>
                </a:lnTo>
                <a:lnTo>
                  <a:pt x="47315" y="769239"/>
                </a:lnTo>
                <a:lnTo>
                  <a:pt x="59453" y="731138"/>
                </a:lnTo>
                <a:close/>
                <a:moveTo>
                  <a:pt x="265810" y="0"/>
                </a:moveTo>
                <a:lnTo>
                  <a:pt x="35235" y="723297"/>
                </a:lnTo>
                <a:lnTo>
                  <a:pt x="40749" y="748059"/>
                </a:lnTo>
                <a:lnTo>
                  <a:pt x="59453" y="731138"/>
                </a:lnTo>
                <a:lnTo>
                  <a:pt x="289941" y="7620"/>
                </a:lnTo>
                <a:lnTo>
                  <a:pt x="26581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33"/>
          <p:cNvSpPr/>
          <p:nvPr/>
        </p:nvSpPr>
        <p:spPr>
          <a:xfrm>
            <a:off x="249120" y="335160"/>
            <a:ext cx="1729800" cy="17233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34"/>
          <p:cNvSpPr/>
          <p:nvPr/>
        </p:nvSpPr>
        <p:spPr>
          <a:xfrm>
            <a:off x="2364840" y="435600"/>
            <a:ext cx="58755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just">
              <a:lnSpc>
                <a:spcPct val="100000"/>
              </a:lnSpc>
            </a:pPr>
            <a:r>
              <a:rPr lang="ru-RU" sz="1800" b="1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– план </a:t>
            </a:r>
            <a:r>
              <a:rPr lang="ru-RU" sz="18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доходов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расходов для обеспечения  обязательств государства, закрепленных в  Конституции 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Российской</a:t>
            </a:r>
            <a:r>
              <a:rPr lang="ru-RU" sz="18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Федерации.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23480" y="73080"/>
            <a:ext cx="8821800" cy="83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2"/>
          <p:cNvSpPr/>
          <p:nvPr/>
        </p:nvSpPr>
        <p:spPr>
          <a:xfrm>
            <a:off x="2666520" y="225000"/>
            <a:ext cx="37378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</a:t>
            </a:r>
            <a:r>
              <a:rPr lang="ru-RU" sz="3600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понятия</a:t>
            </a:r>
            <a:endParaRPr/>
          </a:p>
        </p:txBody>
      </p:sp>
      <p:sp>
        <p:nvSpPr>
          <p:cNvPr id="266" name="CustomShape 3"/>
          <p:cNvSpPr/>
          <p:nvPr/>
        </p:nvSpPr>
        <p:spPr>
          <a:xfrm>
            <a:off x="3273480" y="907920"/>
            <a:ext cx="2594880" cy="1942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4"/>
          <p:cNvSpPr/>
          <p:nvPr/>
        </p:nvSpPr>
        <p:spPr>
          <a:xfrm>
            <a:off x="826200" y="1014480"/>
            <a:ext cx="1731960" cy="14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-1800" algn="ctr">
              <a:lnSpc>
                <a:spcPct val="100000"/>
              </a:lnSpc>
            </a:pP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Поступающие в  </a:t>
            </a:r>
            <a:r>
              <a:rPr lang="ru-RU" sz="16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</a:t>
            </a:r>
            <a:r>
              <a:rPr lang="ru-RU" sz="1600" strike="noStrike" spc="-1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денежные  средства</a:t>
            </a:r>
            <a:r>
              <a:rPr lang="ru-RU" sz="1600" strike="noStrike" spc="-14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являются  </a:t>
            </a:r>
            <a:r>
              <a:rPr lang="ru-RU" sz="1600" b="1" strike="noStrike" spc="-1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ДОХОДАМИ  БЮДЖЕТА</a:t>
            </a:r>
            <a:endParaRPr/>
          </a:p>
        </p:txBody>
      </p:sp>
      <p:sp>
        <p:nvSpPr>
          <p:cNvPr id="268" name="CustomShape 5"/>
          <p:cNvSpPr/>
          <p:nvPr/>
        </p:nvSpPr>
        <p:spPr>
          <a:xfrm>
            <a:off x="638280" y="2224800"/>
            <a:ext cx="569880" cy="660240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lnTo>
                  <a:pt x="187918" y="539876"/>
                </a:lnTo>
                <a:lnTo>
                  <a:pt x="43307" y="539876"/>
                </a:lnTo>
                <a:lnTo>
                  <a:pt x="0" y="504443"/>
                </a:lnTo>
                <a:close/>
                <a:moveTo>
                  <a:pt x="485241" y="0"/>
                </a:moveTo>
                <a:lnTo>
                  <a:pt x="43307" y="539876"/>
                </a:lnTo>
                <a:lnTo>
                  <a:pt x="187918" y="539876"/>
                </a:lnTo>
                <a:lnTo>
                  <a:pt x="571842" y="70865"/>
                </a:lnTo>
                <a:lnTo>
                  <a:pt x="485241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6"/>
          <p:cNvSpPr/>
          <p:nvPr/>
        </p:nvSpPr>
        <p:spPr>
          <a:xfrm>
            <a:off x="638280" y="2224800"/>
            <a:ext cx="569880" cy="660240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7"/>
          <p:cNvSpPr/>
          <p:nvPr/>
        </p:nvSpPr>
        <p:spPr>
          <a:xfrm>
            <a:off x="2310480" y="2097360"/>
            <a:ext cx="710280" cy="795960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84709" y="0"/>
                </a:moveTo>
                <a:lnTo>
                  <a:pt x="0" y="73279"/>
                </a:lnTo>
                <a:lnTo>
                  <a:pt x="585088" y="749935"/>
                </a:lnTo>
                <a:lnTo>
                  <a:pt x="542670" y="786511"/>
                </a:lnTo>
                <a:lnTo>
                  <a:pt x="700532" y="798068"/>
                </a:lnTo>
                <a:lnTo>
                  <a:pt x="709411" y="676783"/>
                </a:lnTo>
                <a:lnTo>
                  <a:pt x="669670" y="676783"/>
                </a:lnTo>
                <a:lnTo>
                  <a:pt x="84709" y="0"/>
                </a:lnTo>
                <a:close/>
                <a:moveTo>
                  <a:pt x="712088" y="640207"/>
                </a:moveTo>
                <a:lnTo>
                  <a:pt x="669670" y="676783"/>
                </a:lnTo>
                <a:lnTo>
                  <a:pt x="709411" y="676783"/>
                </a:lnTo>
                <a:lnTo>
                  <a:pt x="712088" y="640207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8"/>
          <p:cNvSpPr/>
          <p:nvPr/>
        </p:nvSpPr>
        <p:spPr>
          <a:xfrm>
            <a:off x="2310480" y="2097360"/>
            <a:ext cx="710280" cy="795960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9"/>
          <p:cNvSpPr/>
          <p:nvPr/>
        </p:nvSpPr>
        <p:spPr>
          <a:xfrm>
            <a:off x="1707120" y="2268720"/>
            <a:ext cx="241200" cy="65052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110871" y="0"/>
                </a:move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37089" y="533526"/>
                </a:lnTo>
                <a:lnTo>
                  <a:pt x="187706" y="533526"/>
                </a:lnTo>
                <a:lnTo>
                  <a:pt x="110871" y="0"/>
                </a:lnTo>
                <a:close/>
                <a:moveTo>
                  <a:pt x="243078" y="525526"/>
                </a:moveTo>
                <a:lnTo>
                  <a:pt x="187706" y="533526"/>
                </a:lnTo>
                <a:lnTo>
                  <a:pt x="237089" y="533526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10"/>
          <p:cNvSpPr/>
          <p:nvPr/>
        </p:nvSpPr>
        <p:spPr>
          <a:xfrm>
            <a:off x="1707120" y="2268720"/>
            <a:ext cx="241200" cy="65052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11"/>
          <p:cNvSpPr/>
          <p:nvPr/>
        </p:nvSpPr>
        <p:spPr>
          <a:xfrm>
            <a:off x="108000" y="2997360"/>
            <a:ext cx="1293120" cy="3525120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1079500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3311525"/>
                </a:lnTo>
                <a:lnTo>
                  <a:pt x="5701" y="3361029"/>
                </a:lnTo>
                <a:lnTo>
                  <a:pt x="21943" y="3406473"/>
                </a:lnTo>
                <a:lnTo>
                  <a:pt x="47430" y="3446560"/>
                </a:lnTo>
                <a:lnTo>
                  <a:pt x="80864" y="3479994"/>
                </a:lnTo>
                <a:lnTo>
                  <a:pt x="120951" y="3505481"/>
                </a:lnTo>
                <a:lnTo>
                  <a:pt x="166395" y="3521723"/>
                </a:lnTo>
                <a:lnTo>
                  <a:pt x="215900" y="3527425"/>
                </a:lnTo>
                <a:lnTo>
                  <a:pt x="1079500" y="3527425"/>
                </a:lnTo>
                <a:lnTo>
                  <a:pt x="1129008" y="3521723"/>
                </a:lnTo>
                <a:lnTo>
                  <a:pt x="1174453" y="3505481"/>
                </a:lnTo>
                <a:lnTo>
                  <a:pt x="1214540" y="3479994"/>
                </a:lnTo>
                <a:lnTo>
                  <a:pt x="1247973" y="3446560"/>
                </a:lnTo>
                <a:lnTo>
                  <a:pt x="1273458" y="3406473"/>
                </a:lnTo>
                <a:lnTo>
                  <a:pt x="1289698" y="3361029"/>
                </a:lnTo>
                <a:lnTo>
                  <a:pt x="1295400" y="3311525"/>
                </a:lnTo>
                <a:lnTo>
                  <a:pt x="1295400" y="215900"/>
                </a:lnTo>
                <a:lnTo>
                  <a:pt x="1289698" y="166391"/>
                </a:lnTo>
                <a:lnTo>
                  <a:pt x="1273458" y="120946"/>
                </a:lnTo>
                <a:lnTo>
                  <a:pt x="1247973" y="80859"/>
                </a:lnTo>
                <a:lnTo>
                  <a:pt x="1214540" y="47426"/>
                </a:lnTo>
                <a:lnTo>
                  <a:pt x="1174453" y="21941"/>
                </a:lnTo>
                <a:lnTo>
                  <a:pt x="1129008" y="5701"/>
                </a:lnTo>
                <a:lnTo>
                  <a:pt x="1079500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12"/>
          <p:cNvSpPr/>
          <p:nvPr/>
        </p:nvSpPr>
        <p:spPr>
          <a:xfrm>
            <a:off x="108000" y="2997360"/>
            <a:ext cx="1293120" cy="3525120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1079500" y="0"/>
                </a:lnTo>
                <a:lnTo>
                  <a:pt x="1129008" y="5701"/>
                </a:lnTo>
                <a:lnTo>
                  <a:pt x="1174453" y="21941"/>
                </a:lnTo>
                <a:lnTo>
                  <a:pt x="1214540" y="47426"/>
                </a:lnTo>
                <a:lnTo>
                  <a:pt x="1247973" y="80859"/>
                </a:lnTo>
                <a:lnTo>
                  <a:pt x="1273458" y="120946"/>
                </a:lnTo>
                <a:lnTo>
                  <a:pt x="1289698" y="166391"/>
                </a:lnTo>
                <a:lnTo>
                  <a:pt x="1295400" y="215900"/>
                </a:lnTo>
                <a:lnTo>
                  <a:pt x="1295400" y="3311525"/>
                </a:lnTo>
                <a:lnTo>
                  <a:pt x="1289698" y="3361029"/>
                </a:lnTo>
                <a:lnTo>
                  <a:pt x="1273458" y="3406473"/>
                </a:lnTo>
                <a:lnTo>
                  <a:pt x="1247973" y="3446560"/>
                </a:lnTo>
                <a:lnTo>
                  <a:pt x="1214540" y="3479994"/>
                </a:lnTo>
                <a:lnTo>
                  <a:pt x="1174453" y="3505481"/>
                </a:lnTo>
                <a:lnTo>
                  <a:pt x="1129008" y="3521723"/>
                </a:lnTo>
                <a:lnTo>
                  <a:pt x="1079500" y="3527425"/>
                </a:lnTo>
                <a:lnTo>
                  <a:pt x="215900" y="3527425"/>
                </a:lnTo>
                <a:lnTo>
                  <a:pt x="166395" y="3521723"/>
                </a:lnTo>
                <a:lnTo>
                  <a:pt x="120951" y="3505481"/>
                </a:lnTo>
                <a:lnTo>
                  <a:pt x="80864" y="3479994"/>
                </a:lnTo>
                <a:lnTo>
                  <a:pt x="47430" y="3446560"/>
                </a:lnTo>
                <a:lnTo>
                  <a:pt x="21943" y="3406473"/>
                </a:lnTo>
                <a:lnTo>
                  <a:pt x="5701" y="3361029"/>
                </a:lnTo>
                <a:lnTo>
                  <a:pt x="0" y="3311525"/>
                </a:lnTo>
                <a:lnTo>
                  <a:pt x="0" y="21590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13"/>
          <p:cNvSpPr/>
          <p:nvPr/>
        </p:nvSpPr>
        <p:spPr>
          <a:xfrm>
            <a:off x="263880" y="3339720"/>
            <a:ext cx="980280" cy="282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 algn="ctr">
              <a:lnSpc>
                <a:spcPct val="100000"/>
              </a:lnSpc>
            </a:pPr>
            <a:r>
              <a:rPr lang="ru-RU" sz="120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НАЛОГИ</a:t>
            </a:r>
            <a:r>
              <a:rPr lang="ru-RU" sz="1200" b="1" strike="noStrike" spc="-16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часть доходов 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граждан </a:t>
            </a:r>
            <a:r>
              <a:rPr lang="ru-RU" sz="12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организаций,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которые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они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обязаны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заплатить  государству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(например,</a:t>
            </a:r>
            <a:r>
              <a:rPr lang="ru-RU" sz="10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доходы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лиц,  налог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прибыль, налог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  физических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лиц,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земельный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</a:t>
            </a:r>
            <a:r>
              <a:rPr lang="ru-RU" sz="1000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др.)</a:t>
            </a:r>
            <a:endParaRPr/>
          </a:p>
        </p:txBody>
      </p:sp>
      <p:sp>
        <p:nvSpPr>
          <p:cNvPr id="277" name="CustomShape 14"/>
          <p:cNvSpPr/>
          <p:nvPr/>
        </p:nvSpPr>
        <p:spPr>
          <a:xfrm>
            <a:off x="1476360" y="2997360"/>
            <a:ext cx="1149120" cy="3525120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959104" y="0"/>
                </a:moveTo>
                <a:lnTo>
                  <a:pt x="191769" y="0"/>
                </a:ln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70"/>
                </a:lnTo>
                <a:lnTo>
                  <a:pt x="0" y="3335591"/>
                </a:lnTo>
                <a:lnTo>
                  <a:pt x="5064" y="3379576"/>
                </a:lnTo>
                <a:lnTo>
                  <a:pt x="19490" y="3419953"/>
                </a:lnTo>
                <a:lnTo>
                  <a:pt x="42127" y="3455572"/>
                </a:lnTo>
                <a:lnTo>
                  <a:pt x="71824" y="3485280"/>
                </a:lnTo>
                <a:lnTo>
                  <a:pt x="107431" y="3507926"/>
                </a:lnTo>
                <a:lnTo>
                  <a:pt x="147796" y="3522358"/>
                </a:lnTo>
                <a:lnTo>
                  <a:pt x="191769" y="3527425"/>
                </a:lnTo>
                <a:lnTo>
                  <a:pt x="959104" y="3527425"/>
                </a:lnTo>
                <a:lnTo>
                  <a:pt x="1003084" y="3522358"/>
                </a:lnTo>
                <a:lnTo>
                  <a:pt x="1043467" y="3507926"/>
                </a:lnTo>
                <a:lnTo>
                  <a:pt x="1079099" y="3485280"/>
                </a:lnTo>
                <a:lnTo>
                  <a:pt x="1108823" y="3455572"/>
                </a:lnTo>
                <a:lnTo>
                  <a:pt x="1131485" y="3419953"/>
                </a:lnTo>
                <a:lnTo>
                  <a:pt x="1145929" y="3379576"/>
                </a:lnTo>
                <a:lnTo>
                  <a:pt x="1151001" y="3335591"/>
                </a:lnTo>
                <a:lnTo>
                  <a:pt x="1150874" y="191770"/>
                </a:lnTo>
                <a:lnTo>
                  <a:pt x="1145849" y="147796"/>
                </a:lnTo>
                <a:lnTo>
                  <a:pt x="1131438" y="107431"/>
                </a:lnTo>
                <a:lnTo>
                  <a:pt x="1108799" y="71824"/>
                </a:lnTo>
                <a:lnTo>
                  <a:pt x="1079089" y="42127"/>
                </a:lnTo>
                <a:lnTo>
                  <a:pt x="1043464" y="19490"/>
                </a:lnTo>
                <a:lnTo>
                  <a:pt x="1003083" y="5064"/>
                </a:lnTo>
                <a:lnTo>
                  <a:pt x="959104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15"/>
          <p:cNvSpPr/>
          <p:nvPr/>
        </p:nvSpPr>
        <p:spPr>
          <a:xfrm>
            <a:off x="1476360" y="2997360"/>
            <a:ext cx="1149120" cy="3525120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0" y="191770"/>
                </a:moveTo>
                <a:lnTo>
                  <a:pt x="5064" y="147796"/>
                </a:lnTo>
                <a:lnTo>
                  <a:pt x="19490" y="107431"/>
                </a:lnTo>
                <a:lnTo>
                  <a:pt x="42127" y="71824"/>
                </a:lnTo>
                <a:lnTo>
                  <a:pt x="71824" y="42127"/>
                </a:lnTo>
                <a:lnTo>
                  <a:pt x="107431" y="19490"/>
                </a:lnTo>
                <a:lnTo>
                  <a:pt x="147796" y="5064"/>
                </a:lnTo>
                <a:lnTo>
                  <a:pt x="191769" y="0"/>
                </a:lnTo>
                <a:lnTo>
                  <a:pt x="959104" y="0"/>
                </a:lnTo>
                <a:lnTo>
                  <a:pt x="1003083" y="5064"/>
                </a:lnTo>
                <a:lnTo>
                  <a:pt x="1043464" y="19490"/>
                </a:lnTo>
                <a:lnTo>
                  <a:pt x="1079089" y="42127"/>
                </a:lnTo>
                <a:lnTo>
                  <a:pt x="1108799" y="71824"/>
                </a:lnTo>
                <a:lnTo>
                  <a:pt x="1131438" y="107431"/>
                </a:lnTo>
                <a:lnTo>
                  <a:pt x="1145849" y="147796"/>
                </a:lnTo>
                <a:lnTo>
                  <a:pt x="1150874" y="191770"/>
                </a:lnTo>
                <a:lnTo>
                  <a:pt x="1151001" y="3335591"/>
                </a:lnTo>
                <a:lnTo>
                  <a:pt x="1145929" y="3379576"/>
                </a:lnTo>
                <a:lnTo>
                  <a:pt x="1131485" y="3419953"/>
                </a:lnTo>
                <a:lnTo>
                  <a:pt x="1108823" y="3455572"/>
                </a:lnTo>
                <a:lnTo>
                  <a:pt x="1079099" y="3485280"/>
                </a:lnTo>
                <a:lnTo>
                  <a:pt x="1043467" y="3507926"/>
                </a:lnTo>
                <a:lnTo>
                  <a:pt x="1003084" y="3522358"/>
                </a:lnTo>
                <a:lnTo>
                  <a:pt x="959104" y="3527425"/>
                </a:lnTo>
                <a:lnTo>
                  <a:pt x="191769" y="3527425"/>
                </a:lnTo>
                <a:lnTo>
                  <a:pt x="147796" y="3522358"/>
                </a:lnTo>
                <a:lnTo>
                  <a:pt x="107431" y="3507926"/>
                </a:lnTo>
                <a:lnTo>
                  <a:pt x="71824" y="3485280"/>
                </a:lnTo>
                <a:lnTo>
                  <a:pt x="42127" y="3455572"/>
                </a:lnTo>
                <a:lnTo>
                  <a:pt x="19490" y="3419953"/>
                </a:lnTo>
                <a:lnTo>
                  <a:pt x="5064" y="3379576"/>
                </a:lnTo>
                <a:lnTo>
                  <a:pt x="0" y="3335591"/>
                </a:lnTo>
                <a:lnTo>
                  <a:pt x="0" y="19177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16"/>
          <p:cNvSpPr/>
          <p:nvPr/>
        </p:nvSpPr>
        <p:spPr>
          <a:xfrm>
            <a:off x="1611720" y="3798000"/>
            <a:ext cx="879840" cy="20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920" algn="ctr">
              <a:lnSpc>
                <a:spcPct val="100000"/>
              </a:lnSpc>
            </a:pPr>
            <a:r>
              <a:rPr lang="ru-RU" sz="1050" b="1" strike="noStrike" spc="-4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05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ЕНАЛ</a:t>
            </a:r>
            <a:r>
              <a:rPr lang="ru-RU" sz="1050" b="1" strike="noStrike" spc="-1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</a:t>
            </a:r>
            <a:r>
              <a:rPr lang="ru-RU" sz="1050" b="1" strike="noStrike" spc="-14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</a:t>
            </a:r>
            <a:r>
              <a:rPr lang="ru-RU" sz="1050" b="1" strike="noStrike" spc="-8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  </a:t>
            </a:r>
            <a:r>
              <a:rPr lang="ru-RU" sz="1050" b="1" strike="noStrike" spc="-10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 </a:t>
            </a:r>
            <a:r>
              <a:rPr lang="ru-RU" sz="105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</a:t>
            </a:r>
            <a:r>
              <a:rPr lang="ru-RU" sz="1050" b="1" strike="noStrike" spc="-5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платежи в  виде</a:t>
            </a:r>
            <a:r>
              <a:rPr lang="ru-RU" sz="1050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штрафов,  </a:t>
            </a:r>
            <a:r>
              <a:rPr lang="ru-RU" sz="105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санкций </a:t>
            </a:r>
            <a:r>
              <a:rPr lang="ru-RU" sz="105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нарушение  законодательс  тва, платежи  </a:t>
            </a:r>
            <a:r>
              <a:rPr lang="ru-RU" sz="105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       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пользование  </a:t>
            </a:r>
            <a:r>
              <a:rPr lang="ru-RU" sz="105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имуществом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государства</a:t>
            </a:r>
            <a:endParaRPr/>
          </a:p>
        </p:txBody>
      </p:sp>
      <p:sp>
        <p:nvSpPr>
          <p:cNvPr id="280" name="CustomShape 17"/>
          <p:cNvSpPr/>
          <p:nvPr/>
        </p:nvSpPr>
        <p:spPr>
          <a:xfrm>
            <a:off x="2700360" y="2997360"/>
            <a:ext cx="1509120" cy="3525120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1259332" y="0"/>
                </a:moveTo>
                <a:lnTo>
                  <a:pt x="251841" y="0"/>
                </a:lnTo>
                <a:lnTo>
                  <a:pt x="206544" y="4058"/>
                </a:lnTo>
                <a:lnTo>
                  <a:pt x="163923" y="15758"/>
                </a:lnTo>
                <a:lnTo>
                  <a:pt x="124685" y="34388"/>
                </a:lnTo>
                <a:lnTo>
                  <a:pt x="89540" y="59237"/>
                </a:lnTo>
                <a:lnTo>
                  <a:pt x="59195" y="89592"/>
                </a:lnTo>
                <a:lnTo>
                  <a:pt x="34360" y="124742"/>
                </a:lnTo>
                <a:lnTo>
                  <a:pt x="15743" y="163974"/>
                </a:lnTo>
                <a:lnTo>
                  <a:pt x="4054" y="206578"/>
                </a:lnTo>
                <a:lnTo>
                  <a:pt x="0" y="251840"/>
                </a:lnTo>
                <a:lnTo>
                  <a:pt x="0" y="3275533"/>
                </a:lnTo>
                <a:lnTo>
                  <a:pt x="4054" y="3320811"/>
                </a:lnTo>
                <a:lnTo>
                  <a:pt x="15743" y="3363426"/>
                </a:lnTo>
                <a:lnTo>
                  <a:pt x="34360" y="3402667"/>
                </a:lnTo>
                <a:lnTo>
                  <a:pt x="59195" y="3437823"/>
                </a:lnTo>
                <a:lnTo>
                  <a:pt x="89540" y="3468183"/>
                </a:lnTo>
                <a:lnTo>
                  <a:pt x="124685" y="3493034"/>
                </a:lnTo>
                <a:lnTo>
                  <a:pt x="163923" y="3511665"/>
                </a:lnTo>
                <a:lnTo>
                  <a:pt x="206544" y="3523366"/>
                </a:lnTo>
                <a:lnTo>
                  <a:pt x="251841" y="3527425"/>
                </a:lnTo>
                <a:lnTo>
                  <a:pt x="1259332" y="3527425"/>
                </a:lnTo>
                <a:lnTo>
                  <a:pt x="1304632" y="3523366"/>
                </a:lnTo>
                <a:lnTo>
                  <a:pt x="1347265" y="3511665"/>
                </a:lnTo>
                <a:lnTo>
                  <a:pt x="1386520" y="3493034"/>
                </a:lnTo>
                <a:lnTo>
                  <a:pt x="1421685" y="3468183"/>
                </a:lnTo>
                <a:lnTo>
                  <a:pt x="1452051" y="3437823"/>
                </a:lnTo>
                <a:lnTo>
                  <a:pt x="1476906" y="3402667"/>
                </a:lnTo>
                <a:lnTo>
                  <a:pt x="1495540" y="3363426"/>
                </a:lnTo>
                <a:lnTo>
                  <a:pt x="1507241" y="3320811"/>
                </a:lnTo>
                <a:lnTo>
                  <a:pt x="1511300" y="3275533"/>
                </a:lnTo>
                <a:lnTo>
                  <a:pt x="1511173" y="251840"/>
                </a:lnTo>
                <a:lnTo>
                  <a:pt x="1507118" y="206578"/>
                </a:lnTo>
                <a:lnTo>
                  <a:pt x="1495429" y="163974"/>
                </a:lnTo>
                <a:lnTo>
                  <a:pt x="1476812" y="124742"/>
                </a:lnTo>
                <a:lnTo>
                  <a:pt x="1451977" y="89592"/>
                </a:lnTo>
                <a:lnTo>
                  <a:pt x="1421632" y="59237"/>
                </a:lnTo>
                <a:lnTo>
                  <a:pt x="1386487" y="34388"/>
                </a:lnTo>
                <a:lnTo>
                  <a:pt x="1347249" y="15758"/>
                </a:lnTo>
                <a:lnTo>
                  <a:pt x="1304628" y="4058"/>
                </a:lnTo>
                <a:lnTo>
                  <a:pt x="1259332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18"/>
          <p:cNvSpPr/>
          <p:nvPr/>
        </p:nvSpPr>
        <p:spPr>
          <a:xfrm>
            <a:off x="2700360" y="2997360"/>
            <a:ext cx="1509120" cy="3525120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0" y="251840"/>
                </a:moveTo>
                <a:lnTo>
                  <a:pt x="4054" y="206578"/>
                </a:lnTo>
                <a:lnTo>
                  <a:pt x="15743" y="163974"/>
                </a:lnTo>
                <a:lnTo>
                  <a:pt x="34360" y="124742"/>
                </a:lnTo>
                <a:lnTo>
                  <a:pt x="59195" y="89592"/>
                </a:lnTo>
                <a:lnTo>
                  <a:pt x="89540" y="59237"/>
                </a:lnTo>
                <a:lnTo>
                  <a:pt x="124685" y="34388"/>
                </a:lnTo>
                <a:lnTo>
                  <a:pt x="163923" y="15758"/>
                </a:lnTo>
                <a:lnTo>
                  <a:pt x="206544" y="4058"/>
                </a:lnTo>
                <a:lnTo>
                  <a:pt x="251841" y="0"/>
                </a:lnTo>
                <a:lnTo>
                  <a:pt x="1259332" y="0"/>
                </a:lnTo>
                <a:lnTo>
                  <a:pt x="1304628" y="4058"/>
                </a:lnTo>
                <a:lnTo>
                  <a:pt x="1347249" y="15758"/>
                </a:lnTo>
                <a:lnTo>
                  <a:pt x="1386487" y="34388"/>
                </a:lnTo>
                <a:lnTo>
                  <a:pt x="1421632" y="59237"/>
                </a:lnTo>
                <a:lnTo>
                  <a:pt x="1451977" y="89592"/>
                </a:lnTo>
                <a:lnTo>
                  <a:pt x="1476812" y="124742"/>
                </a:lnTo>
                <a:lnTo>
                  <a:pt x="1495429" y="163974"/>
                </a:lnTo>
                <a:lnTo>
                  <a:pt x="1507118" y="206578"/>
                </a:lnTo>
                <a:lnTo>
                  <a:pt x="1511173" y="251840"/>
                </a:lnTo>
                <a:lnTo>
                  <a:pt x="1511300" y="3275533"/>
                </a:lnTo>
                <a:lnTo>
                  <a:pt x="1507241" y="3320811"/>
                </a:lnTo>
                <a:lnTo>
                  <a:pt x="1495540" y="3363426"/>
                </a:lnTo>
                <a:lnTo>
                  <a:pt x="1476906" y="3402667"/>
                </a:lnTo>
                <a:lnTo>
                  <a:pt x="1452051" y="3437823"/>
                </a:lnTo>
                <a:lnTo>
                  <a:pt x="1421685" y="3468183"/>
                </a:lnTo>
                <a:lnTo>
                  <a:pt x="1386520" y="3493034"/>
                </a:lnTo>
                <a:lnTo>
                  <a:pt x="1347265" y="3511665"/>
                </a:lnTo>
                <a:lnTo>
                  <a:pt x="1304632" y="3523366"/>
                </a:lnTo>
                <a:lnTo>
                  <a:pt x="1259332" y="3527425"/>
                </a:lnTo>
                <a:lnTo>
                  <a:pt x="251841" y="3527425"/>
                </a:lnTo>
                <a:lnTo>
                  <a:pt x="206544" y="3523366"/>
                </a:lnTo>
                <a:lnTo>
                  <a:pt x="163923" y="3511665"/>
                </a:lnTo>
                <a:lnTo>
                  <a:pt x="124685" y="3493034"/>
                </a:lnTo>
                <a:lnTo>
                  <a:pt x="89540" y="3468183"/>
                </a:lnTo>
                <a:lnTo>
                  <a:pt x="59195" y="3437823"/>
                </a:lnTo>
                <a:lnTo>
                  <a:pt x="34360" y="3402667"/>
                </a:lnTo>
                <a:lnTo>
                  <a:pt x="15743" y="3363426"/>
                </a:lnTo>
                <a:lnTo>
                  <a:pt x="4054" y="3320811"/>
                </a:lnTo>
                <a:lnTo>
                  <a:pt x="0" y="3275533"/>
                </a:lnTo>
                <a:lnTo>
                  <a:pt x="0" y="25184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19"/>
          <p:cNvSpPr/>
          <p:nvPr/>
        </p:nvSpPr>
        <p:spPr>
          <a:xfrm>
            <a:off x="2865960" y="3278880"/>
            <a:ext cx="1176480" cy="313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" algn="ctr">
              <a:lnSpc>
                <a:spcPct val="100000"/>
              </a:lnSpc>
            </a:pPr>
            <a:r>
              <a:rPr lang="ru-RU" sz="1200" b="1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БЕЗВОЗМЕЗД-  </a:t>
            </a:r>
            <a:r>
              <a:rPr lang="ru-RU" sz="1200" b="1" strike="noStrike" spc="-12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НЫЕ</a:t>
            </a:r>
            <a:r>
              <a:rPr lang="ru-RU" sz="1200" b="1" strike="noStrike" spc="-10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200" b="1" strike="noStrike" spc="-12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ПОСТУПЛЕ-</a:t>
            </a:r>
            <a:endParaRPr dirty="0"/>
          </a:p>
          <a:p>
            <a:pPr marL="12240" indent="1800" algn="ctr">
              <a:lnSpc>
                <a:spcPct val="100000"/>
              </a:lnSpc>
            </a:pPr>
            <a:r>
              <a:rPr lang="ru-RU" sz="1200" b="1" strike="noStrike" spc="-8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НИЯ </a:t>
            </a:r>
            <a:r>
              <a:rPr lang="ru-RU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 средства,  </a:t>
            </a:r>
            <a:r>
              <a:rPr lang="ru-RU" sz="12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которые  </a:t>
            </a:r>
            <a:r>
              <a:rPr lang="ru-RU" sz="12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поступают </a:t>
            </a:r>
            <a:r>
              <a:rPr lang="ru-RU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  </a:t>
            </a:r>
            <a:r>
              <a:rPr lang="ru-RU" sz="12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  безвозмездно  </a:t>
            </a: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(денежные</a:t>
            </a:r>
            <a:r>
              <a:rPr lang="ru-RU" sz="1000" strike="noStrike" spc="-2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средства,  </a:t>
            </a:r>
            <a:r>
              <a:rPr lang="ru-RU" sz="10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поступающие </a:t>
            </a:r>
            <a:r>
              <a:rPr lang="ru-RU" sz="10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0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вышестоящего  бюджета </a:t>
            </a: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(например,  </a:t>
            </a:r>
            <a:r>
              <a:rPr lang="ru-RU" sz="10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дотация </a:t>
            </a:r>
            <a:r>
              <a:rPr lang="ru-RU" sz="10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областного  бюджета), а </a:t>
            </a:r>
            <a:r>
              <a:rPr lang="ru-RU" sz="10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также  безвозмездные  </a:t>
            </a: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перечисления </a:t>
            </a:r>
            <a:r>
              <a:rPr lang="ru-RU" sz="10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от  </a:t>
            </a:r>
            <a:r>
              <a:rPr lang="ru-RU" sz="10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и  </a:t>
            </a:r>
            <a:r>
              <a:rPr lang="ru-RU" sz="10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юридических</a:t>
            </a:r>
            <a:r>
              <a:rPr lang="ru-RU" sz="10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лиц)</a:t>
            </a:r>
            <a:endParaRPr dirty="0"/>
          </a:p>
        </p:txBody>
      </p:sp>
      <p:sp>
        <p:nvSpPr>
          <p:cNvPr id="283" name="CustomShape 20"/>
          <p:cNvSpPr/>
          <p:nvPr/>
        </p:nvSpPr>
        <p:spPr>
          <a:xfrm>
            <a:off x="6549840" y="1014480"/>
            <a:ext cx="1806480" cy="14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-2160" algn="ctr">
              <a:lnSpc>
                <a:spcPct val="100000"/>
              </a:lnSpc>
            </a:pP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Выплачиваемые</a:t>
            </a:r>
            <a:r>
              <a:rPr lang="ru-RU" sz="1600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из  </a:t>
            </a:r>
            <a:r>
              <a:rPr lang="ru-RU" sz="16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r>
              <a:rPr lang="ru-RU" sz="1600" strike="noStrike" spc="-18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денежные  средства  называются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РАСХОДАМИ  </a:t>
            </a:r>
            <a:r>
              <a:rPr lang="ru-RU" sz="1600" b="1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endParaRPr/>
          </a:p>
        </p:txBody>
      </p:sp>
      <p:sp>
        <p:nvSpPr>
          <p:cNvPr id="284" name="CustomShape 21"/>
          <p:cNvSpPr/>
          <p:nvPr/>
        </p:nvSpPr>
        <p:spPr>
          <a:xfrm>
            <a:off x="8172360" y="4149720"/>
            <a:ext cx="645480" cy="645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22"/>
          <p:cNvSpPr/>
          <p:nvPr/>
        </p:nvSpPr>
        <p:spPr>
          <a:xfrm>
            <a:off x="8118000" y="4763160"/>
            <a:ext cx="75672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25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общегосуда  рственные  вопросы</a:t>
            </a:r>
            <a:endParaRPr/>
          </a:p>
        </p:txBody>
      </p:sp>
      <p:sp>
        <p:nvSpPr>
          <p:cNvPr id="286" name="CustomShape 23"/>
          <p:cNvSpPr/>
          <p:nvPr/>
        </p:nvSpPr>
        <p:spPr>
          <a:xfrm>
            <a:off x="5496480" y="5353920"/>
            <a:ext cx="106344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Межбюджетные  трансферты  общего  характера</a:t>
            </a:r>
            <a:endParaRPr/>
          </a:p>
        </p:txBody>
      </p:sp>
      <p:sp>
        <p:nvSpPr>
          <p:cNvPr id="287" name="CustomShape 24"/>
          <p:cNvSpPr/>
          <p:nvPr/>
        </p:nvSpPr>
        <p:spPr>
          <a:xfrm>
            <a:off x="5954040" y="3395880"/>
            <a:ext cx="618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23560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культуру,</a:t>
            </a:r>
            <a:endParaRPr/>
          </a:p>
        </p:txBody>
      </p:sp>
      <p:sp>
        <p:nvSpPr>
          <p:cNvPr id="288" name="CustomShape 25"/>
          <p:cNvSpPr/>
          <p:nvPr/>
        </p:nvSpPr>
        <p:spPr>
          <a:xfrm>
            <a:off x="5580000" y="2637000"/>
            <a:ext cx="718560" cy="789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26"/>
          <p:cNvSpPr/>
          <p:nvPr/>
        </p:nvSpPr>
        <p:spPr>
          <a:xfrm>
            <a:off x="7885080" y="2636640"/>
            <a:ext cx="789840" cy="718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27"/>
          <p:cNvSpPr/>
          <p:nvPr/>
        </p:nvSpPr>
        <p:spPr>
          <a:xfrm>
            <a:off x="6732720" y="3789360"/>
            <a:ext cx="861480" cy="789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28"/>
          <p:cNvSpPr/>
          <p:nvPr/>
        </p:nvSpPr>
        <p:spPr>
          <a:xfrm>
            <a:off x="7708680" y="3323160"/>
            <a:ext cx="7110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5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жилищно-  коммуналь  ное  хозяйство</a:t>
            </a:r>
            <a:endParaRPr/>
          </a:p>
        </p:txBody>
      </p:sp>
      <p:sp>
        <p:nvSpPr>
          <p:cNvPr id="292" name="CustomShape 29"/>
          <p:cNvSpPr/>
          <p:nvPr/>
        </p:nvSpPr>
        <p:spPr>
          <a:xfrm>
            <a:off x="4572000" y="5432400"/>
            <a:ext cx="645480" cy="586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30"/>
          <p:cNvSpPr/>
          <p:nvPr/>
        </p:nvSpPr>
        <p:spPr>
          <a:xfrm>
            <a:off x="4667400" y="6287400"/>
            <a:ext cx="9604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    национальную  экономику</a:t>
            </a:r>
            <a:endParaRPr/>
          </a:p>
        </p:txBody>
      </p:sp>
      <p:sp>
        <p:nvSpPr>
          <p:cNvPr id="294" name="CustomShape 31"/>
          <p:cNvSpPr/>
          <p:nvPr/>
        </p:nvSpPr>
        <p:spPr>
          <a:xfrm>
            <a:off x="6267600" y="2462040"/>
            <a:ext cx="718560" cy="7898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32"/>
          <p:cNvSpPr/>
          <p:nvPr/>
        </p:nvSpPr>
        <p:spPr>
          <a:xfrm>
            <a:off x="6887880" y="4547160"/>
            <a:ext cx="6976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8440" algn="just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охрану  окружаю-  щей</a:t>
            </a:r>
            <a:r>
              <a:rPr lang="ru-RU" sz="1000" b="1" strike="noStrike" spc="-8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среды</a:t>
            </a:r>
            <a:endParaRPr/>
          </a:p>
        </p:txBody>
      </p:sp>
      <p:sp>
        <p:nvSpPr>
          <p:cNvPr id="296" name="CustomShape 33"/>
          <p:cNvSpPr/>
          <p:nvPr/>
        </p:nvSpPr>
        <p:spPr>
          <a:xfrm>
            <a:off x="7921800" y="5432400"/>
            <a:ext cx="717120" cy="718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34"/>
          <p:cNvSpPr/>
          <p:nvPr/>
        </p:nvSpPr>
        <p:spPr>
          <a:xfrm>
            <a:off x="7776360" y="6061320"/>
            <a:ext cx="1116000" cy="4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440"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национальную  безопасность и  правоохранительную  деятельность</a:t>
            </a:r>
            <a:endParaRPr/>
          </a:p>
        </p:txBody>
      </p:sp>
      <p:sp>
        <p:nvSpPr>
          <p:cNvPr id="298" name="CustomShape 35"/>
          <p:cNvSpPr/>
          <p:nvPr/>
        </p:nvSpPr>
        <p:spPr>
          <a:xfrm>
            <a:off x="4605480" y="3325680"/>
            <a:ext cx="791640" cy="7185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36"/>
          <p:cNvSpPr/>
          <p:nvPr/>
        </p:nvSpPr>
        <p:spPr>
          <a:xfrm>
            <a:off x="6851160" y="6068520"/>
            <a:ext cx="70668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7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националь  ную  оборону</a:t>
            </a:r>
            <a:endParaRPr/>
          </a:p>
        </p:txBody>
      </p:sp>
      <p:sp>
        <p:nvSpPr>
          <p:cNvPr id="300" name="CustomShape 37"/>
          <p:cNvSpPr/>
          <p:nvPr/>
        </p:nvSpPr>
        <p:spPr>
          <a:xfrm>
            <a:off x="6689880" y="5224320"/>
            <a:ext cx="1048680" cy="566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38"/>
          <p:cNvSpPr/>
          <p:nvPr/>
        </p:nvSpPr>
        <p:spPr>
          <a:xfrm>
            <a:off x="4529880" y="4269240"/>
            <a:ext cx="890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</a:t>
            </a:r>
            <a:r>
              <a:rPr lang="ru-RU" sz="1000" b="1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физическую  культуру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</a:t>
            </a:r>
            <a:r>
              <a:rPr lang="ru-RU" sz="1000" b="1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спорт</a:t>
            </a:r>
            <a:endParaRPr/>
          </a:p>
        </p:txBody>
      </p:sp>
      <p:sp>
        <p:nvSpPr>
          <p:cNvPr id="302" name="CustomShape 39"/>
          <p:cNvSpPr/>
          <p:nvPr/>
        </p:nvSpPr>
        <p:spPr>
          <a:xfrm>
            <a:off x="5780160" y="4538520"/>
            <a:ext cx="642240" cy="6472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79280" y="189000"/>
            <a:ext cx="8712000" cy="64548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8605837" y="0"/>
                </a:moveTo>
                <a:lnTo>
                  <a:pt x="107950" y="0"/>
                </a:lnTo>
                <a:lnTo>
                  <a:pt x="65933" y="8473"/>
                </a:lnTo>
                <a:lnTo>
                  <a:pt x="31619" y="31591"/>
                </a:lnTo>
                <a:lnTo>
                  <a:pt x="8483" y="65901"/>
                </a:lnTo>
                <a:lnTo>
                  <a:pt x="0" y="107950"/>
                </a:lnTo>
                <a:lnTo>
                  <a:pt x="0" y="539623"/>
                </a:lnTo>
                <a:lnTo>
                  <a:pt x="8483" y="581691"/>
                </a:lnTo>
                <a:lnTo>
                  <a:pt x="31619" y="616045"/>
                </a:lnTo>
                <a:lnTo>
                  <a:pt x="65933" y="639206"/>
                </a:lnTo>
                <a:lnTo>
                  <a:pt x="107950" y="647700"/>
                </a:lnTo>
                <a:lnTo>
                  <a:pt x="8605837" y="647700"/>
                </a:lnTo>
                <a:lnTo>
                  <a:pt x="8647832" y="639206"/>
                </a:lnTo>
                <a:lnTo>
                  <a:pt x="8682148" y="616045"/>
                </a:lnTo>
                <a:lnTo>
                  <a:pt x="8705296" y="581691"/>
                </a:lnTo>
                <a:lnTo>
                  <a:pt x="8713787" y="539623"/>
                </a:lnTo>
                <a:lnTo>
                  <a:pt x="8713787" y="107950"/>
                </a:lnTo>
                <a:lnTo>
                  <a:pt x="8705296" y="65901"/>
                </a:lnTo>
                <a:lnTo>
                  <a:pt x="8682148" y="31591"/>
                </a:lnTo>
                <a:lnTo>
                  <a:pt x="8647832" y="8473"/>
                </a:lnTo>
                <a:lnTo>
                  <a:pt x="8605837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"/>
          <p:cNvSpPr/>
          <p:nvPr/>
        </p:nvSpPr>
        <p:spPr>
          <a:xfrm>
            <a:off x="179280" y="189000"/>
            <a:ext cx="8712000" cy="64548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0" y="107950"/>
                </a:moveTo>
                <a:lnTo>
                  <a:pt x="8483" y="65901"/>
                </a:lnTo>
                <a:lnTo>
                  <a:pt x="31619" y="31591"/>
                </a:lnTo>
                <a:lnTo>
                  <a:pt x="65933" y="8473"/>
                </a:lnTo>
                <a:lnTo>
                  <a:pt x="107950" y="0"/>
                </a:lnTo>
                <a:lnTo>
                  <a:pt x="8605837" y="0"/>
                </a:lnTo>
                <a:lnTo>
                  <a:pt x="8647832" y="8473"/>
                </a:lnTo>
                <a:lnTo>
                  <a:pt x="8682148" y="31591"/>
                </a:lnTo>
                <a:lnTo>
                  <a:pt x="8705296" y="65901"/>
                </a:lnTo>
                <a:lnTo>
                  <a:pt x="8713787" y="107950"/>
                </a:lnTo>
                <a:lnTo>
                  <a:pt x="8713787" y="539623"/>
                </a:lnTo>
                <a:lnTo>
                  <a:pt x="8705296" y="581691"/>
                </a:lnTo>
                <a:lnTo>
                  <a:pt x="8682148" y="616045"/>
                </a:lnTo>
                <a:lnTo>
                  <a:pt x="8647832" y="639206"/>
                </a:lnTo>
                <a:lnTo>
                  <a:pt x="8605837" y="647700"/>
                </a:lnTo>
                <a:lnTo>
                  <a:pt x="107950" y="647700"/>
                </a:lnTo>
                <a:lnTo>
                  <a:pt x="65933" y="639206"/>
                </a:lnTo>
                <a:lnTo>
                  <a:pt x="31619" y="616045"/>
                </a:lnTo>
                <a:lnTo>
                  <a:pt x="8483" y="581691"/>
                </a:lnTo>
                <a:lnTo>
                  <a:pt x="0" y="539623"/>
                </a:lnTo>
                <a:lnTo>
                  <a:pt x="0" y="10795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3"/>
          <p:cNvSpPr/>
          <p:nvPr/>
        </p:nvSpPr>
        <p:spPr>
          <a:xfrm>
            <a:off x="2666880" y="225000"/>
            <a:ext cx="37404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</a:t>
            </a:r>
            <a:r>
              <a:rPr lang="ru-RU" sz="36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3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понятия</a:t>
            </a:r>
            <a:endParaRPr/>
          </a:p>
        </p:txBody>
      </p:sp>
      <p:sp>
        <p:nvSpPr>
          <p:cNvPr id="306" name="CustomShape 4"/>
          <p:cNvSpPr/>
          <p:nvPr/>
        </p:nvSpPr>
        <p:spPr>
          <a:xfrm>
            <a:off x="501120" y="1235880"/>
            <a:ext cx="25214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9600" indent="-115200">
              <a:lnSpc>
                <a:spcPct val="100000"/>
              </a:lnSpc>
            </a:pP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 </a:t>
            </a:r>
            <a:r>
              <a:rPr lang="ru-RU" sz="2000" b="1" strike="noStrike" spc="-293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 </a:t>
            </a:r>
            <a:r>
              <a:rPr lang="ru-RU" sz="2000" b="1" strike="noStrike" spc="-188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ДЕФИЦИТ</a:t>
            </a:r>
            <a:r>
              <a:rPr lang="ru-RU" sz="2000" b="1" strike="noStrike" spc="-154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БЮДЖЕТА</a:t>
            </a:r>
            <a:endParaRPr/>
          </a:p>
        </p:txBody>
      </p:sp>
      <p:sp>
        <p:nvSpPr>
          <p:cNvPr id="307" name="CustomShape 5"/>
          <p:cNvSpPr/>
          <p:nvPr/>
        </p:nvSpPr>
        <p:spPr>
          <a:xfrm>
            <a:off x="370080" y="2455560"/>
            <a:ext cx="2781000" cy="12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3960" algn="ctr">
              <a:lnSpc>
                <a:spcPct val="100000"/>
              </a:lnSpc>
            </a:pPr>
            <a:r>
              <a:rPr lang="ru-RU" sz="2000" b="1" i="1" strike="noStrike" spc="-21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НЕДОСТАЮЩИЕ  </a:t>
            </a:r>
            <a:r>
              <a:rPr lang="ru-RU" sz="2000" b="1" i="1" strike="noStrike" spc="-23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СРЕДСТВА </a:t>
            </a:r>
            <a:r>
              <a:rPr lang="ru-RU" sz="2000" b="1" i="1" strike="noStrike" spc="-21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БЕРУТ </a:t>
            </a:r>
            <a:r>
              <a:rPr lang="ru-RU" sz="2000" b="1" i="1" strike="noStrike" spc="-20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</a:t>
            </a:r>
            <a:r>
              <a:rPr lang="ru-RU" sz="2000" b="1" i="1" strike="noStrike" spc="-26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ДОЛГ  </a:t>
            </a:r>
            <a:r>
              <a:rPr lang="ru-RU" sz="2000" b="1" i="1" strike="noStrike" spc="-14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ИЛИ </a:t>
            </a:r>
            <a:r>
              <a:rPr lang="ru-RU" sz="2000" b="1" i="1" strike="noStrike" spc="-12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</a:t>
            </a:r>
            <a:r>
              <a:rPr lang="ru-RU" sz="2000" b="1" i="1" strike="noStrike" spc="-63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160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НАКОПЛЕНИЙ</a:t>
            </a:r>
            <a:endParaRPr/>
          </a:p>
        </p:txBody>
      </p:sp>
      <p:sp>
        <p:nvSpPr>
          <p:cNvPr id="308" name="CustomShape 6"/>
          <p:cNvSpPr/>
          <p:nvPr/>
        </p:nvSpPr>
        <p:spPr>
          <a:xfrm>
            <a:off x="5974200" y="1235880"/>
            <a:ext cx="25214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1400" indent="-27000">
              <a:lnSpc>
                <a:spcPct val="100000"/>
              </a:lnSpc>
            </a:pP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&gt; </a:t>
            </a:r>
            <a:r>
              <a:rPr lang="ru-RU" sz="2000" b="1" strike="noStrike" spc="-293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 </a:t>
            </a:r>
            <a:r>
              <a:rPr lang="ru-RU" sz="2000" b="1" strike="noStrike" spc="-185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ПРОФИЦИТ</a:t>
            </a:r>
            <a:r>
              <a:rPr lang="ru-RU" sz="2000" b="1" strike="noStrike" spc="-18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БЮДЖЕТА</a:t>
            </a:r>
            <a:endParaRPr/>
          </a:p>
        </p:txBody>
      </p:sp>
      <p:sp>
        <p:nvSpPr>
          <p:cNvPr id="309" name="CustomShape 7"/>
          <p:cNvSpPr/>
          <p:nvPr/>
        </p:nvSpPr>
        <p:spPr>
          <a:xfrm>
            <a:off x="6097680" y="2455560"/>
            <a:ext cx="2275560" cy="12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2000" b="1" i="1" strike="noStrike" spc="-114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ИЗЛИШКИ</a:t>
            </a:r>
            <a:r>
              <a:rPr lang="ru-RU" sz="2000" b="1" i="1" strike="noStrike" spc="-134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22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СРЕДСТВ  </a:t>
            </a:r>
            <a:r>
              <a:rPr lang="ru-RU" sz="2000" b="1" i="1" strike="noStrike" spc="-23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НАПРАВЛЯЮТ</a:t>
            </a:r>
            <a:endParaRPr/>
          </a:p>
          <a:p>
            <a:pPr marL="720" algn="ctr">
              <a:lnSpc>
                <a:spcPct val="100000"/>
              </a:lnSpc>
            </a:pPr>
            <a:r>
              <a:rPr lang="ru-RU" sz="2000" b="1" i="1" strike="noStrike" spc="-20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</a:t>
            </a:r>
            <a:r>
              <a:rPr lang="ru-RU" sz="2000" b="1" i="1" strike="noStrike" spc="-143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180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НАКОПЛЕНИЯ</a:t>
            </a:r>
            <a:endParaRPr/>
          </a:p>
        </p:txBody>
      </p:sp>
      <p:sp>
        <p:nvSpPr>
          <p:cNvPr id="310" name="CustomShape 8"/>
          <p:cNvSpPr/>
          <p:nvPr/>
        </p:nvSpPr>
        <p:spPr>
          <a:xfrm>
            <a:off x="3060720" y="1127160"/>
            <a:ext cx="2807640" cy="244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9"/>
          <p:cNvSpPr/>
          <p:nvPr/>
        </p:nvSpPr>
        <p:spPr>
          <a:xfrm>
            <a:off x="329760" y="3891240"/>
            <a:ext cx="8633160" cy="185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&lt;</a:t>
            </a:r>
            <a:r>
              <a:rPr lang="ru-RU" sz="2000" b="1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</a:t>
            </a:r>
            <a:r>
              <a:rPr lang="ru-RU" sz="2000" b="1" strike="noStrike" spc="-49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ю</a:t>
            </a:r>
            <a:r>
              <a:rPr lang="ru-RU" sz="2000" b="1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b="1" strike="noStrike" spc="-18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</a:t>
            </a:r>
            <a:r>
              <a:rPr lang="ru-RU" sz="2000" b="1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 </a:t>
            </a:r>
            <a:r>
              <a:rPr lang="ru-RU" sz="2000" strike="noStrike" spc="-35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4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4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</a:t>
            </a:r>
            <a:r>
              <a:rPr lang="ru-RU" sz="2000" strike="noStrike" spc="-43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ля</a:t>
            </a:r>
            <a:r>
              <a:rPr lang="ru-RU" sz="2000" strike="noStrike" spc="-4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ся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3 </a:t>
            </a:r>
            <a:r>
              <a:rPr lang="ru-RU" sz="2000" strike="noStrike" spc="-35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49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	–	</a:t>
            </a:r>
            <a:r>
              <a:rPr lang="ru-RU" sz="2000" strike="noStrike" spc="-1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чередной	финан</a:t>
            </a:r>
            <a:r>
              <a:rPr lang="ru-RU" sz="2000" strike="noStrike" spc="-2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овый	</a:t>
            </a:r>
            <a:r>
              <a:rPr lang="ru-RU" sz="2000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на плановый период (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2022-2024)</a:t>
            </a:r>
            <a:endParaRPr dirty="0"/>
          </a:p>
          <a:p>
            <a:pPr marL="12600">
              <a:lnSpc>
                <a:spcPct val="100000"/>
              </a:lnSpc>
            </a:pPr>
            <a:endParaRPr dirty="0"/>
          </a:p>
          <a:p>
            <a:pPr marL="126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Очередной </a:t>
            </a:r>
            <a:r>
              <a:rPr lang="ru-RU" sz="2000" b="1" strike="noStrike" spc="-12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финан</a:t>
            </a:r>
            <a:r>
              <a:rPr lang="ru-RU" sz="2000" b="1" strike="noStrike" spc="-1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овый </a:t>
            </a:r>
            <a:r>
              <a:rPr lang="ru-RU" sz="2000" b="1" strike="noStrike" spc="-12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b="1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 </a:t>
            </a:r>
            <a:r>
              <a:rPr lang="ru-RU" sz="2000" b="1" strike="noStrike" spc="-10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– </a:t>
            </a:r>
            <a:r>
              <a:rPr lang="ru-RU" sz="2000" strike="noStrike" spc="-15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63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, </a:t>
            </a:r>
            <a:r>
              <a:rPr lang="ru-RU" sz="2000" strike="noStrike" spc="-180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</a:t>
            </a:r>
            <a:r>
              <a:rPr lang="ru-RU" sz="2000" strike="noStrike" spc="-21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3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орый </a:t>
            </a:r>
            <a:r>
              <a:rPr lang="ru-RU" sz="2000" strike="noStrike" spc="-19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2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</a:t>
            </a:r>
            <a:r>
              <a:rPr lang="ru-RU" sz="2000" strike="noStrike" spc="-43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ляе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ся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</a:t>
            </a:r>
            <a:r>
              <a:rPr lang="ru-RU" sz="2000" strike="noStrike" spc="-55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ю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strike="noStrike" spc="-29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  (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2022 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год)</a:t>
            </a:r>
            <a:endParaRPr dirty="0"/>
          </a:p>
          <a:p>
            <a:pPr marL="12600">
              <a:lnSpc>
                <a:spcPct val="100000"/>
              </a:lnSpc>
            </a:pPr>
            <a:endParaRPr dirty="0"/>
          </a:p>
          <a:p>
            <a:pPr marL="12600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2911680" y="225000"/>
            <a:ext cx="32457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Стадии</a:t>
            </a:r>
            <a:r>
              <a:rPr lang="ru-RU" sz="36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</a:t>
            </a:r>
            <a:endParaRPr/>
          </a:p>
        </p:txBody>
      </p:sp>
      <p:sp>
        <p:nvSpPr>
          <p:cNvPr id="313" name="CustomShape 2"/>
          <p:cNvSpPr/>
          <p:nvPr/>
        </p:nvSpPr>
        <p:spPr>
          <a:xfrm>
            <a:off x="72000" y="1224000"/>
            <a:ext cx="9032400" cy="5484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800212" y="1412776"/>
            <a:ext cx="5292068" cy="2087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2"/>
          <p:cNvSpPr/>
          <p:nvPr/>
        </p:nvSpPr>
        <p:spPr>
          <a:xfrm>
            <a:off x="540360" y="315360"/>
            <a:ext cx="8061480" cy="8093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26760" indent="-61236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Основные характеристики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проекта </a:t>
            </a:r>
            <a:r>
              <a:rPr lang="ru-RU" sz="2400" b="1" strike="noStrike" spc="-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r>
              <a:rPr lang="ru-RU" sz="2400" b="1" strike="noStrike" spc="-32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Ивановского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2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Сальского</a:t>
            </a:r>
            <a:r>
              <a:rPr lang="ru-RU" sz="2400" b="1" strike="noStrike" spc="-25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района</a:t>
            </a:r>
            <a:endParaRPr dirty="0"/>
          </a:p>
        </p:txBody>
      </p:sp>
      <p:sp>
        <p:nvSpPr>
          <p:cNvPr id="316" name="CustomShape 3"/>
          <p:cNvSpPr/>
          <p:nvPr/>
        </p:nvSpPr>
        <p:spPr>
          <a:xfrm>
            <a:off x="6380640" y="3460320"/>
            <a:ext cx="118836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тыс.рублей</a:t>
            </a:r>
            <a:endParaRPr/>
          </a:p>
        </p:txBody>
      </p:sp>
      <p:graphicFrame>
        <p:nvGraphicFramePr>
          <p:cNvPr id="317" name="Table 4"/>
          <p:cNvGraphicFramePr/>
          <p:nvPr>
            <p:extLst>
              <p:ext uri="{D42A27DB-BD31-4B8C-83A1-F6EECF244321}">
                <p14:modId xmlns:p14="http://schemas.microsoft.com/office/powerpoint/2010/main" val="3883135174"/>
              </p:ext>
            </p:extLst>
          </p:nvPr>
        </p:nvGraphicFramePr>
        <p:xfrm>
          <a:off x="820800" y="3927600"/>
          <a:ext cx="6913080" cy="1828800"/>
        </p:xfrm>
        <a:graphic>
          <a:graphicData uri="http://schemas.openxmlformats.org/drawingml/2006/table">
            <a:tbl>
              <a:tblPr/>
              <a:tblGrid>
                <a:gridCol w="1692000"/>
                <a:gridCol w="1692000"/>
                <a:gridCol w="1692000"/>
                <a:gridCol w="1837080"/>
              </a:tblGrid>
              <a:tr h="640080"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Период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1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Доходы</a:t>
                      </a:r>
                      <a:endParaRPr/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Расходы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Дефицит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371160"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2022 </a:t>
                      </a: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2023 </a:t>
                      </a: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2024 </a:t>
                      </a: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9 231,6          8 804,5</a:t>
                      </a:r>
                      <a:endParaRPr lang="ru-RU" dirty="0" smtClean="0"/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8 </a:t>
                      </a:r>
                      <a:r>
                        <a:rPr lang="ru-RU" dirty="0" smtClean="0"/>
                        <a:t>694,5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9 722,5</a:t>
                      </a:r>
                      <a:endParaRPr lang="ru-RU" dirty="0" smtClean="0"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8 </a:t>
                      </a:r>
                      <a:r>
                        <a:rPr lang="ru-RU" dirty="0" smtClean="0"/>
                        <a:t>804,5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8 694,5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490,9</a:t>
                      </a:r>
                      <a:endParaRPr lang="ru-RU" sz="180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  <a:endParaRPr dirty="0"/>
                    </a:p>
                    <a:p>
                      <a:pPr marL="85680"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0" y="260648"/>
            <a:ext cx="9144000" cy="14885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319" name="CustomShape 2"/>
          <p:cNvSpPr/>
          <p:nvPr/>
        </p:nvSpPr>
        <p:spPr>
          <a:xfrm>
            <a:off x="1331640" y="548680"/>
            <a:ext cx="6615562" cy="643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65840" indent="-1351800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Структура </a:t>
            </a:r>
            <a:r>
              <a:rPr lang="ru-RU" sz="18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доходов </a:t>
            </a:r>
            <a:r>
              <a:rPr lang="ru-RU" sz="1800" strike="noStrike" spc="-15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проекта </a:t>
            </a:r>
            <a:r>
              <a:rPr lang="ru-RU" sz="18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 Ивановского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</a:t>
            </a:r>
            <a:r>
              <a:rPr lang="ru-RU" sz="1800" strike="noStrike" spc="-29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 Сальского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района на 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2022-2024 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годы</a:t>
            </a:r>
            <a:endParaRPr dirty="0"/>
          </a:p>
        </p:txBody>
      </p:sp>
      <p:sp>
        <p:nvSpPr>
          <p:cNvPr id="320" name="CustomShape 3"/>
          <p:cNvSpPr/>
          <p:nvPr/>
        </p:nvSpPr>
        <p:spPr>
          <a:xfrm>
            <a:off x="653040" y="1153440"/>
            <a:ext cx="2049480" cy="691920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1982203" y="0"/>
                </a:moveTo>
                <a:lnTo>
                  <a:pt x="69342" y="0"/>
                </a:lnTo>
                <a:lnTo>
                  <a:pt x="42353" y="5461"/>
                </a:lnTo>
                <a:lnTo>
                  <a:pt x="20312" y="20351"/>
                </a:lnTo>
                <a:lnTo>
                  <a:pt x="5450" y="42433"/>
                </a:lnTo>
                <a:lnTo>
                  <a:pt x="0" y="69468"/>
                </a:lnTo>
                <a:lnTo>
                  <a:pt x="0" y="624204"/>
                </a:lnTo>
                <a:lnTo>
                  <a:pt x="5450" y="651166"/>
                </a:lnTo>
                <a:lnTo>
                  <a:pt x="20312" y="673211"/>
                </a:lnTo>
                <a:lnTo>
                  <a:pt x="42353" y="688087"/>
                </a:lnTo>
                <a:lnTo>
                  <a:pt x="69342" y="693547"/>
                </a:lnTo>
                <a:lnTo>
                  <a:pt x="1982203" y="693547"/>
                </a:lnTo>
                <a:lnTo>
                  <a:pt x="2009165" y="688087"/>
                </a:lnTo>
                <a:lnTo>
                  <a:pt x="2031209" y="673211"/>
                </a:lnTo>
                <a:lnTo>
                  <a:pt x="2046086" y="651166"/>
                </a:lnTo>
                <a:lnTo>
                  <a:pt x="2051545" y="624204"/>
                </a:lnTo>
                <a:lnTo>
                  <a:pt x="2051545" y="69468"/>
                </a:lnTo>
                <a:lnTo>
                  <a:pt x="2046086" y="42433"/>
                </a:lnTo>
                <a:lnTo>
                  <a:pt x="2031209" y="20351"/>
                </a:lnTo>
                <a:lnTo>
                  <a:pt x="2009165" y="5461"/>
                </a:lnTo>
                <a:lnTo>
                  <a:pt x="198220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4"/>
          <p:cNvSpPr/>
          <p:nvPr/>
        </p:nvSpPr>
        <p:spPr>
          <a:xfrm>
            <a:off x="653040" y="1153440"/>
            <a:ext cx="2049480" cy="691920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0" y="69468"/>
                </a:moveTo>
                <a:lnTo>
                  <a:pt x="5450" y="42433"/>
                </a:lnTo>
                <a:lnTo>
                  <a:pt x="20312" y="20351"/>
                </a:lnTo>
                <a:lnTo>
                  <a:pt x="42353" y="5461"/>
                </a:lnTo>
                <a:lnTo>
                  <a:pt x="69342" y="0"/>
                </a:lnTo>
                <a:lnTo>
                  <a:pt x="1982203" y="0"/>
                </a:lnTo>
                <a:lnTo>
                  <a:pt x="2009165" y="5461"/>
                </a:lnTo>
                <a:lnTo>
                  <a:pt x="2031209" y="20351"/>
                </a:lnTo>
                <a:lnTo>
                  <a:pt x="2046086" y="42433"/>
                </a:lnTo>
                <a:lnTo>
                  <a:pt x="2051545" y="69468"/>
                </a:lnTo>
                <a:lnTo>
                  <a:pt x="2051545" y="624204"/>
                </a:lnTo>
                <a:lnTo>
                  <a:pt x="2046086" y="651166"/>
                </a:lnTo>
                <a:lnTo>
                  <a:pt x="2031209" y="673211"/>
                </a:lnTo>
                <a:lnTo>
                  <a:pt x="2009165" y="688087"/>
                </a:lnTo>
                <a:lnTo>
                  <a:pt x="1982203" y="693547"/>
                </a:lnTo>
                <a:lnTo>
                  <a:pt x="69342" y="693547"/>
                </a:lnTo>
                <a:lnTo>
                  <a:pt x="42353" y="688087"/>
                </a:lnTo>
                <a:lnTo>
                  <a:pt x="20312" y="673211"/>
                </a:lnTo>
                <a:lnTo>
                  <a:pt x="5450" y="651166"/>
                </a:lnTo>
                <a:lnTo>
                  <a:pt x="0" y="624204"/>
                </a:lnTo>
                <a:lnTo>
                  <a:pt x="0" y="69468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5"/>
          <p:cNvSpPr/>
          <p:nvPr/>
        </p:nvSpPr>
        <p:spPr>
          <a:xfrm>
            <a:off x="951120" y="1375200"/>
            <a:ext cx="145404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trike="noStrike" spc="-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Налоговые</a:t>
            </a:r>
            <a:r>
              <a:rPr lang="ru-RU" sz="1400" strike="noStrike" spc="-6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доходы</a:t>
            </a:r>
            <a:endParaRPr/>
          </a:p>
        </p:txBody>
      </p:sp>
      <p:sp>
        <p:nvSpPr>
          <p:cNvPr id="323" name="CustomShape 6"/>
          <p:cNvSpPr/>
          <p:nvPr/>
        </p:nvSpPr>
        <p:spPr>
          <a:xfrm>
            <a:off x="218160" y="1846800"/>
            <a:ext cx="637920" cy="1297080"/>
          </a:xfrm>
          <a:custGeom>
            <a:avLst/>
            <a:gdLst/>
            <a:ahLst/>
            <a:cxnLst/>
            <a:rect l="l" t="t" r="r" b="b"/>
            <a:pathLst>
              <a:path w="640080" h="1299210">
                <a:moveTo>
                  <a:pt x="640016" y="0"/>
                </a:moveTo>
                <a:lnTo>
                  <a:pt x="0" y="1298828"/>
                </a:lnTo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7"/>
          <p:cNvSpPr/>
          <p:nvPr/>
        </p:nvSpPr>
        <p:spPr>
          <a:xfrm>
            <a:off x="218160" y="2064960"/>
            <a:ext cx="2701080" cy="215928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2486914" y="0"/>
                </a:moveTo>
                <a:lnTo>
                  <a:pt x="216128" y="0"/>
                </a:lnTo>
                <a:lnTo>
                  <a:pt x="166571" y="5708"/>
                </a:lnTo>
                <a:lnTo>
                  <a:pt x="121079" y="21969"/>
                </a:lnTo>
                <a:lnTo>
                  <a:pt x="80950" y="47486"/>
                </a:lnTo>
                <a:lnTo>
                  <a:pt x="47480" y="80960"/>
                </a:lnTo>
                <a:lnTo>
                  <a:pt x="21967" y="121094"/>
                </a:lnTo>
                <a:lnTo>
                  <a:pt x="5707" y="166591"/>
                </a:lnTo>
                <a:lnTo>
                  <a:pt x="0" y="216153"/>
                </a:lnTo>
                <a:lnTo>
                  <a:pt x="0" y="1945258"/>
                </a:lnTo>
                <a:lnTo>
                  <a:pt x="5707" y="1994774"/>
                </a:lnTo>
                <a:lnTo>
                  <a:pt x="21967" y="2040237"/>
                </a:lnTo>
                <a:lnTo>
                  <a:pt x="47480" y="2080349"/>
                </a:lnTo>
                <a:lnTo>
                  <a:pt x="80950" y="2113809"/>
                </a:lnTo>
                <a:lnTo>
                  <a:pt x="121079" y="2139319"/>
                </a:lnTo>
                <a:lnTo>
                  <a:pt x="166571" y="2155577"/>
                </a:lnTo>
                <a:lnTo>
                  <a:pt x="216128" y="2161285"/>
                </a:lnTo>
                <a:lnTo>
                  <a:pt x="2486914" y="2161285"/>
                </a:lnTo>
                <a:lnTo>
                  <a:pt x="2536476" y="2155577"/>
                </a:lnTo>
                <a:lnTo>
                  <a:pt x="2581973" y="2139319"/>
                </a:lnTo>
                <a:lnTo>
                  <a:pt x="2622107" y="2113809"/>
                </a:lnTo>
                <a:lnTo>
                  <a:pt x="2655581" y="2080349"/>
                </a:lnTo>
                <a:lnTo>
                  <a:pt x="2681098" y="2040237"/>
                </a:lnTo>
                <a:lnTo>
                  <a:pt x="2697359" y="1994774"/>
                </a:lnTo>
                <a:lnTo>
                  <a:pt x="2703068" y="1945258"/>
                </a:lnTo>
                <a:lnTo>
                  <a:pt x="2703068" y="216153"/>
                </a:lnTo>
                <a:lnTo>
                  <a:pt x="2697359" y="166591"/>
                </a:lnTo>
                <a:lnTo>
                  <a:pt x="2681098" y="121094"/>
                </a:lnTo>
                <a:lnTo>
                  <a:pt x="2655581" y="80960"/>
                </a:lnTo>
                <a:lnTo>
                  <a:pt x="2622107" y="47486"/>
                </a:lnTo>
                <a:lnTo>
                  <a:pt x="2581973" y="21969"/>
                </a:lnTo>
                <a:lnTo>
                  <a:pt x="2536476" y="5708"/>
                </a:lnTo>
                <a:lnTo>
                  <a:pt x="248691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8"/>
          <p:cNvSpPr/>
          <p:nvPr/>
        </p:nvSpPr>
        <p:spPr>
          <a:xfrm>
            <a:off x="218160" y="2064960"/>
            <a:ext cx="2701080" cy="215928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0" y="216153"/>
                </a:moveTo>
                <a:lnTo>
                  <a:pt x="5707" y="166591"/>
                </a:lnTo>
                <a:lnTo>
                  <a:pt x="21967" y="121094"/>
                </a:lnTo>
                <a:lnTo>
                  <a:pt x="47480" y="80960"/>
                </a:lnTo>
                <a:lnTo>
                  <a:pt x="80950" y="47486"/>
                </a:lnTo>
                <a:lnTo>
                  <a:pt x="121079" y="21969"/>
                </a:lnTo>
                <a:lnTo>
                  <a:pt x="166571" y="5708"/>
                </a:lnTo>
                <a:lnTo>
                  <a:pt x="216128" y="0"/>
                </a:lnTo>
                <a:lnTo>
                  <a:pt x="2486914" y="0"/>
                </a:lnTo>
                <a:lnTo>
                  <a:pt x="2536476" y="5708"/>
                </a:lnTo>
                <a:lnTo>
                  <a:pt x="2581973" y="21969"/>
                </a:lnTo>
                <a:lnTo>
                  <a:pt x="2622107" y="47486"/>
                </a:lnTo>
                <a:lnTo>
                  <a:pt x="2655581" y="80960"/>
                </a:lnTo>
                <a:lnTo>
                  <a:pt x="2681098" y="121094"/>
                </a:lnTo>
                <a:lnTo>
                  <a:pt x="2697359" y="166591"/>
                </a:lnTo>
                <a:lnTo>
                  <a:pt x="2703068" y="216153"/>
                </a:lnTo>
                <a:lnTo>
                  <a:pt x="2703068" y="1945258"/>
                </a:lnTo>
                <a:lnTo>
                  <a:pt x="2697359" y="1994774"/>
                </a:lnTo>
                <a:lnTo>
                  <a:pt x="2681098" y="2040237"/>
                </a:lnTo>
                <a:lnTo>
                  <a:pt x="2655581" y="2080349"/>
                </a:lnTo>
                <a:lnTo>
                  <a:pt x="2622107" y="2113809"/>
                </a:lnTo>
                <a:lnTo>
                  <a:pt x="2581973" y="2139319"/>
                </a:lnTo>
                <a:lnTo>
                  <a:pt x="2536476" y="2155577"/>
                </a:lnTo>
                <a:lnTo>
                  <a:pt x="2486914" y="2161285"/>
                </a:lnTo>
                <a:lnTo>
                  <a:pt x="216128" y="2161285"/>
                </a:lnTo>
                <a:lnTo>
                  <a:pt x="166571" y="2155577"/>
                </a:lnTo>
                <a:lnTo>
                  <a:pt x="121079" y="2139319"/>
                </a:lnTo>
                <a:lnTo>
                  <a:pt x="80950" y="2113809"/>
                </a:lnTo>
                <a:lnTo>
                  <a:pt x="47480" y="2080349"/>
                </a:lnTo>
                <a:lnTo>
                  <a:pt x="21967" y="2040237"/>
                </a:lnTo>
                <a:lnTo>
                  <a:pt x="5707" y="1994774"/>
                </a:lnTo>
                <a:lnTo>
                  <a:pt x="0" y="1945258"/>
                </a:lnTo>
                <a:lnTo>
                  <a:pt x="0" y="216153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288000" y="2410560"/>
            <a:ext cx="2355174" cy="1875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на доходы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</a:t>
            </a:r>
            <a:r>
              <a:rPr lang="ru-RU" sz="1100" strike="noStrike" spc="-7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-Акцизы по подакцизным товарам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-единый сельскохозяйственный 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-Единый сельскохозяйственный</a:t>
            </a:r>
            <a:r>
              <a:rPr lang="ru-RU" sz="1100" strike="noStrike" spc="-6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--Налог на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  физических</a:t>
            </a:r>
            <a:r>
              <a:rPr lang="ru-RU" sz="11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-Земельный</a:t>
            </a:r>
            <a:r>
              <a:rPr lang="ru-RU" sz="1100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-Государственная</a:t>
            </a:r>
            <a:r>
              <a:rPr lang="ru-RU" sz="1100" strike="noStrike" spc="-8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пошлина</a:t>
            </a:r>
            <a:endParaRPr dirty="0"/>
          </a:p>
        </p:txBody>
      </p:sp>
      <p:sp>
        <p:nvSpPr>
          <p:cNvPr id="327" name="CustomShape 10"/>
          <p:cNvSpPr/>
          <p:nvPr/>
        </p:nvSpPr>
        <p:spPr>
          <a:xfrm>
            <a:off x="3491880" y="1484784"/>
            <a:ext cx="2143140" cy="485816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dirty="0" smtClean="0"/>
              <a:t>Неналоговые</a:t>
            </a:r>
            <a:endParaRPr lang="ru-RU" dirty="0"/>
          </a:p>
        </p:txBody>
      </p:sp>
      <p:sp>
        <p:nvSpPr>
          <p:cNvPr id="328" name="CustomShape 11"/>
          <p:cNvSpPr/>
          <p:nvPr/>
        </p:nvSpPr>
        <p:spPr>
          <a:xfrm>
            <a:off x="3345120" y="908640"/>
            <a:ext cx="2085120" cy="691920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0" y="69341"/>
                </a:moveTo>
                <a:lnTo>
                  <a:pt x="5441" y="42380"/>
                </a:lnTo>
                <a:lnTo>
                  <a:pt x="20288" y="20335"/>
                </a:lnTo>
                <a:lnTo>
                  <a:pt x="42326" y="5459"/>
                </a:lnTo>
                <a:lnTo>
                  <a:pt x="69342" y="0"/>
                </a:lnTo>
                <a:lnTo>
                  <a:pt x="2017395" y="0"/>
                </a:lnTo>
                <a:lnTo>
                  <a:pt x="2044356" y="5459"/>
                </a:lnTo>
                <a:lnTo>
                  <a:pt x="2066401" y="20335"/>
                </a:lnTo>
                <a:lnTo>
                  <a:pt x="2081277" y="42380"/>
                </a:lnTo>
                <a:lnTo>
                  <a:pt x="2086737" y="69341"/>
                </a:lnTo>
                <a:lnTo>
                  <a:pt x="2086737" y="624204"/>
                </a:lnTo>
                <a:lnTo>
                  <a:pt x="2081277" y="651166"/>
                </a:lnTo>
                <a:lnTo>
                  <a:pt x="2066401" y="673211"/>
                </a:lnTo>
                <a:lnTo>
                  <a:pt x="2044356" y="688087"/>
                </a:lnTo>
                <a:lnTo>
                  <a:pt x="2017395" y="693547"/>
                </a:lnTo>
                <a:lnTo>
                  <a:pt x="69342" y="693547"/>
                </a:lnTo>
                <a:lnTo>
                  <a:pt x="42326" y="688087"/>
                </a:lnTo>
                <a:lnTo>
                  <a:pt x="20288" y="673211"/>
                </a:lnTo>
                <a:lnTo>
                  <a:pt x="5441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"/>
          <p:cNvSpPr/>
          <p:nvPr/>
        </p:nvSpPr>
        <p:spPr>
          <a:xfrm>
            <a:off x="3419872" y="2132856"/>
            <a:ext cx="2592288" cy="20162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20040" indent="-305640">
              <a:lnSpc>
                <a:spcPts val="4"/>
              </a:lnSpc>
            </a:pPr>
            <a:r>
              <a:rPr lang="ru-RU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Не</a:t>
            </a:r>
            <a:r>
              <a:rPr lang="ru-RU" sz="18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</a:t>
            </a:r>
            <a:r>
              <a:rPr lang="ru-RU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ло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</a:t>
            </a:r>
            <a:r>
              <a:rPr lang="ru-RU" sz="18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овые  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доходы</a:t>
            </a:r>
            <a:endParaRPr/>
          </a:p>
        </p:txBody>
      </p:sp>
      <p:sp>
        <p:nvSpPr>
          <p:cNvPr id="330" name="CustomShape 13"/>
          <p:cNvSpPr/>
          <p:nvPr/>
        </p:nvSpPr>
        <p:spPr>
          <a:xfrm>
            <a:off x="3357360" y="1602360"/>
            <a:ext cx="194040" cy="1485000"/>
          </a:xfrm>
          <a:custGeom>
            <a:avLst/>
            <a:gdLst/>
            <a:ahLst/>
            <a:cxnLst/>
            <a:rect l="l" t="t" r="r" b="b"/>
            <a:pathLst>
              <a:path w="196214" h="1487170">
                <a:moveTo>
                  <a:pt x="196214" y="0"/>
                </a:moveTo>
                <a:lnTo>
                  <a:pt x="0" y="1486789"/>
                </a:lnTo>
              </a:path>
            </a:pathLst>
          </a:custGeom>
          <a:noFill/>
          <a:ln w="255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5"/>
          <p:cNvSpPr/>
          <p:nvPr/>
        </p:nvSpPr>
        <p:spPr>
          <a:xfrm>
            <a:off x="3357360" y="2021760"/>
            <a:ext cx="2661840" cy="213264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0" y="213360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50211" y="0"/>
                </a:lnTo>
                <a:lnTo>
                  <a:pt x="2499145" y="5633"/>
                </a:lnTo>
                <a:lnTo>
                  <a:pt x="2544075" y="21682"/>
                </a:lnTo>
                <a:lnTo>
                  <a:pt x="2583715" y="46866"/>
                </a:lnTo>
                <a:lnTo>
                  <a:pt x="2616781" y="79905"/>
                </a:lnTo>
                <a:lnTo>
                  <a:pt x="2641990" y="119520"/>
                </a:lnTo>
                <a:lnTo>
                  <a:pt x="2658057" y="164432"/>
                </a:lnTo>
                <a:lnTo>
                  <a:pt x="2663698" y="213360"/>
                </a:lnTo>
                <a:lnTo>
                  <a:pt x="2663698" y="1921129"/>
                </a:lnTo>
                <a:lnTo>
                  <a:pt x="2658057" y="1970063"/>
                </a:lnTo>
                <a:lnTo>
                  <a:pt x="2641990" y="2014993"/>
                </a:lnTo>
                <a:lnTo>
                  <a:pt x="2616781" y="2054633"/>
                </a:lnTo>
                <a:lnTo>
                  <a:pt x="2583715" y="2087699"/>
                </a:lnTo>
                <a:lnTo>
                  <a:pt x="2544075" y="2112908"/>
                </a:lnTo>
                <a:lnTo>
                  <a:pt x="2499145" y="2128975"/>
                </a:lnTo>
                <a:lnTo>
                  <a:pt x="2450211" y="2134616"/>
                </a:lnTo>
                <a:lnTo>
                  <a:pt x="213360" y="2134616"/>
                </a:lnTo>
                <a:lnTo>
                  <a:pt x="164432" y="2128975"/>
                </a:lnTo>
                <a:lnTo>
                  <a:pt x="119520" y="2112908"/>
                </a:lnTo>
                <a:lnTo>
                  <a:pt x="79905" y="2087699"/>
                </a:lnTo>
                <a:lnTo>
                  <a:pt x="46866" y="2054633"/>
                </a:lnTo>
                <a:lnTo>
                  <a:pt x="21682" y="2014993"/>
                </a:lnTo>
                <a:lnTo>
                  <a:pt x="5633" y="1970063"/>
                </a:lnTo>
                <a:lnTo>
                  <a:pt x="0" y="1921129"/>
                </a:lnTo>
                <a:lnTo>
                  <a:pt x="0" y="213360"/>
                </a:lnTo>
                <a:close/>
              </a:path>
            </a:pathLst>
          </a:custGeom>
          <a:noFill/>
          <a:ln w="2556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8"/>
          <p:cNvSpPr/>
          <p:nvPr/>
        </p:nvSpPr>
        <p:spPr>
          <a:xfrm>
            <a:off x="6372200" y="1196752"/>
            <a:ext cx="2423520" cy="691920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0" y="69341"/>
                </a:moveTo>
                <a:lnTo>
                  <a:pt x="5459" y="42380"/>
                </a:lnTo>
                <a:lnTo>
                  <a:pt x="20335" y="20335"/>
                </a:lnTo>
                <a:lnTo>
                  <a:pt x="42380" y="5459"/>
                </a:lnTo>
                <a:lnTo>
                  <a:pt x="69341" y="0"/>
                </a:lnTo>
                <a:lnTo>
                  <a:pt x="2356358" y="0"/>
                </a:lnTo>
                <a:lnTo>
                  <a:pt x="2383319" y="5459"/>
                </a:lnTo>
                <a:lnTo>
                  <a:pt x="2405364" y="20335"/>
                </a:lnTo>
                <a:lnTo>
                  <a:pt x="2420240" y="42380"/>
                </a:lnTo>
                <a:lnTo>
                  <a:pt x="2425699" y="69341"/>
                </a:lnTo>
                <a:lnTo>
                  <a:pt x="2425699" y="624204"/>
                </a:lnTo>
                <a:lnTo>
                  <a:pt x="2420240" y="651166"/>
                </a:lnTo>
                <a:lnTo>
                  <a:pt x="2405364" y="673211"/>
                </a:lnTo>
                <a:lnTo>
                  <a:pt x="2383319" y="688087"/>
                </a:lnTo>
                <a:lnTo>
                  <a:pt x="2356358" y="693547"/>
                </a:lnTo>
                <a:lnTo>
                  <a:pt x="69341" y="693547"/>
                </a:lnTo>
                <a:lnTo>
                  <a:pt x="42380" y="688087"/>
                </a:lnTo>
                <a:lnTo>
                  <a:pt x="20335" y="673211"/>
                </a:lnTo>
                <a:lnTo>
                  <a:pt x="5459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Безвозмездные поступления</a:t>
            </a:r>
          </a:p>
          <a:p>
            <a:endParaRPr lang="ru-RU" dirty="0"/>
          </a:p>
        </p:txBody>
      </p:sp>
      <p:sp>
        <p:nvSpPr>
          <p:cNvPr id="336" name="CustomShape 19"/>
          <p:cNvSpPr/>
          <p:nvPr/>
        </p:nvSpPr>
        <p:spPr>
          <a:xfrm>
            <a:off x="6643702" y="642918"/>
            <a:ext cx="1594080" cy="11430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82880" indent="-168480">
              <a:lnSpc>
                <a:spcPts val="4"/>
              </a:lnSpc>
            </a:pPr>
            <a:r>
              <a:rPr lang="ru-RU" sz="1800" strike="noStrike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Безво</a:t>
            </a:r>
            <a:r>
              <a:rPr lang="ru-RU" sz="1800" strike="noStrike" spc="-1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</a:t>
            </a:r>
            <a:r>
              <a:rPr lang="ru-RU" sz="1800" strike="noStrike" spc="-4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м</a:t>
            </a:r>
            <a:r>
              <a:rPr lang="ru-RU" sz="1800" strike="noStrike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е</a:t>
            </a:r>
            <a:r>
              <a:rPr lang="ru-RU" sz="1800" strike="noStrike" spc="-1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</a:t>
            </a:r>
            <a:r>
              <a:rPr lang="ru-RU" sz="1800" strike="noStrike" spc="-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дные  </a:t>
            </a:r>
            <a:r>
              <a:rPr lang="ru-RU" sz="1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поступлениялорп</a:t>
            </a:r>
            <a:endParaRPr/>
          </a:p>
        </p:txBody>
      </p:sp>
      <p:sp>
        <p:nvSpPr>
          <p:cNvPr id="337" name="CustomShape 20"/>
          <p:cNvSpPr/>
          <p:nvPr/>
        </p:nvSpPr>
        <p:spPr>
          <a:xfrm>
            <a:off x="6491520" y="1602360"/>
            <a:ext cx="200880" cy="1046880"/>
          </a:xfrm>
          <a:custGeom>
            <a:avLst/>
            <a:gdLst/>
            <a:ahLst/>
            <a:cxnLst/>
            <a:rect l="l" t="t" r="r" b="b"/>
            <a:pathLst>
              <a:path w="203200" h="1049020">
                <a:moveTo>
                  <a:pt x="0" y="0"/>
                </a:moveTo>
                <a:lnTo>
                  <a:pt x="0" y="1048639"/>
                </a:lnTo>
                <a:lnTo>
                  <a:pt x="203200" y="1048639"/>
                </a:lnTo>
              </a:path>
            </a:pathLst>
          </a:custGeom>
          <a:noFill/>
          <a:ln w="2556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21"/>
          <p:cNvSpPr/>
          <p:nvPr/>
        </p:nvSpPr>
        <p:spPr>
          <a:xfrm>
            <a:off x="6694560" y="2097000"/>
            <a:ext cx="2228760" cy="110520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2120011" y="0"/>
                </a:moveTo>
                <a:lnTo>
                  <a:pt x="110744" y="0"/>
                </a:lnTo>
                <a:lnTo>
                  <a:pt x="67669" y="8713"/>
                </a:lnTo>
                <a:lnTo>
                  <a:pt x="32464" y="32464"/>
                </a:lnTo>
                <a:lnTo>
                  <a:pt x="8713" y="67669"/>
                </a:lnTo>
                <a:lnTo>
                  <a:pt x="0" y="110744"/>
                </a:lnTo>
                <a:lnTo>
                  <a:pt x="0" y="996696"/>
                </a:lnTo>
                <a:lnTo>
                  <a:pt x="8713" y="1039824"/>
                </a:lnTo>
                <a:lnTo>
                  <a:pt x="32464" y="1075023"/>
                </a:lnTo>
                <a:lnTo>
                  <a:pt x="67669" y="1098744"/>
                </a:lnTo>
                <a:lnTo>
                  <a:pt x="110744" y="1107439"/>
                </a:lnTo>
                <a:lnTo>
                  <a:pt x="2120011" y="1107439"/>
                </a:lnTo>
                <a:lnTo>
                  <a:pt x="2163139" y="1098744"/>
                </a:lnTo>
                <a:lnTo>
                  <a:pt x="2198338" y="1075023"/>
                </a:lnTo>
                <a:lnTo>
                  <a:pt x="2222059" y="1039824"/>
                </a:lnTo>
                <a:lnTo>
                  <a:pt x="2230754" y="996696"/>
                </a:lnTo>
                <a:lnTo>
                  <a:pt x="2230754" y="110744"/>
                </a:lnTo>
                <a:lnTo>
                  <a:pt x="2222059" y="67669"/>
                </a:lnTo>
                <a:lnTo>
                  <a:pt x="2198338" y="32464"/>
                </a:lnTo>
                <a:lnTo>
                  <a:pt x="2163139" y="8713"/>
                </a:lnTo>
                <a:lnTo>
                  <a:pt x="212001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22"/>
          <p:cNvSpPr/>
          <p:nvPr/>
        </p:nvSpPr>
        <p:spPr>
          <a:xfrm>
            <a:off x="6694560" y="2097000"/>
            <a:ext cx="2228760" cy="110520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0" y="110744"/>
                </a:move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4" y="0"/>
                </a:lnTo>
                <a:lnTo>
                  <a:pt x="2120011" y="0"/>
                </a:lnTo>
                <a:lnTo>
                  <a:pt x="2163139" y="8713"/>
                </a:lnTo>
                <a:lnTo>
                  <a:pt x="2198338" y="32464"/>
                </a:lnTo>
                <a:lnTo>
                  <a:pt x="2222059" y="67669"/>
                </a:lnTo>
                <a:lnTo>
                  <a:pt x="2230754" y="110744"/>
                </a:lnTo>
                <a:lnTo>
                  <a:pt x="2230754" y="996696"/>
                </a:lnTo>
                <a:lnTo>
                  <a:pt x="2222059" y="1039824"/>
                </a:lnTo>
                <a:lnTo>
                  <a:pt x="2198338" y="1075023"/>
                </a:lnTo>
                <a:lnTo>
                  <a:pt x="2163139" y="1098744"/>
                </a:lnTo>
                <a:lnTo>
                  <a:pt x="2120011" y="1107439"/>
                </a:lnTo>
                <a:lnTo>
                  <a:pt x="110744" y="1107439"/>
                </a:lnTo>
                <a:lnTo>
                  <a:pt x="67669" y="1098744"/>
                </a:lnTo>
                <a:lnTo>
                  <a:pt x="32464" y="1075023"/>
                </a:lnTo>
                <a:lnTo>
                  <a:pt x="8713" y="1039824"/>
                </a:lnTo>
                <a:lnTo>
                  <a:pt x="0" y="996696"/>
                </a:lnTo>
                <a:lnTo>
                  <a:pt x="0" y="110744"/>
                </a:lnTo>
                <a:close/>
              </a:path>
            </a:pathLst>
          </a:custGeom>
          <a:noFill/>
          <a:ln w="2556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3"/>
          <p:cNvSpPr/>
          <p:nvPr/>
        </p:nvSpPr>
        <p:spPr>
          <a:xfrm>
            <a:off x="6853680" y="2204864"/>
            <a:ext cx="1912320" cy="108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85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Дотации, субсидии, субвенции,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межбюджетные трансферты </a:t>
            </a:r>
            <a:r>
              <a:rPr lang="ru-RU" sz="11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других уровней бюджета,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безвозмездные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поступления</a:t>
            </a:r>
            <a:r>
              <a:rPr lang="ru-RU" sz="1100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от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и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юридических</a:t>
            </a:r>
            <a:r>
              <a:rPr lang="ru-RU" sz="1100" strike="noStrike" spc="-7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</p:txBody>
      </p:sp>
      <p:graphicFrame>
        <p:nvGraphicFramePr>
          <p:cNvPr id="341" name="Диаграмма 31"/>
          <p:cNvGraphicFramePr/>
          <p:nvPr>
            <p:extLst>
              <p:ext uri="{D42A27DB-BD31-4B8C-83A1-F6EECF244321}">
                <p14:modId xmlns:p14="http://schemas.microsoft.com/office/powerpoint/2010/main" val="4237234327"/>
              </p:ext>
            </p:extLst>
          </p:nvPr>
        </p:nvGraphicFramePr>
        <p:xfrm>
          <a:off x="2286000" y="4429080"/>
          <a:ext cx="4569840" cy="214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CustomShape 10"/>
          <p:cNvSpPr/>
          <p:nvPr/>
        </p:nvSpPr>
        <p:spPr>
          <a:xfrm>
            <a:off x="3357554" y="1142984"/>
            <a:ext cx="2143140" cy="989872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dirty="0" smtClean="0"/>
              <a:t>Неналоговые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491880" y="2276872"/>
            <a:ext cx="2376264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Аренда имущества штрафы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855</Words>
  <Application>Microsoft Office PowerPoint</Application>
  <PresentationFormat>Экран (4:3)</PresentationFormat>
  <Paragraphs>150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Pc</cp:lastModifiedBy>
  <cp:revision>120</cp:revision>
  <dcterms:created xsi:type="dcterms:W3CDTF">2016-02-11T14:05:45Z</dcterms:created>
  <dcterms:modified xsi:type="dcterms:W3CDTF">2022-07-11T13:09:31Z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2015-04-28T00:00:00Z</vt:filetime>
  </property>
  <property fmtid="{D5CDD505-2E9C-101B-9397-08002B2CF9AE}" pid="4" name="Creator">
    <vt:lpwstr>Microsoft® Office PowerPoint® 2007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2016-02-11T00:00:00Z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17</vt:i4>
  </property>
</Properties>
</file>